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49" r:id="rId2"/>
    <p:sldId id="478" r:id="rId3"/>
    <p:sldId id="257" r:id="rId4"/>
    <p:sldId id="263" r:id="rId5"/>
    <p:sldId id="319" r:id="rId6"/>
    <p:sldId id="320" r:id="rId7"/>
    <p:sldId id="473" r:id="rId8"/>
    <p:sldId id="452" r:id="rId9"/>
    <p:sldId id="453" r:id="rId10"/>
    <p:sldId id="272" r:id="rId11"/>
    <p:sldId id="269" r:id="rId12"/>
    <p:sldId id="479" r:id="rId13"/>
    <p:sldId id="480" r:id="rId14"/>
    <p:sldId id="668" r:id="rId15"/>
    <p:sldId id="346" r:id="rId16"/>
    <p:sldId id="670" r:id="rId17"/>
    <p:sldId id="671" r:id="rId18"/>
    <p:sldId id="343" r:id="rId19"/>
    <p:sldId id="340" r:id="rId20"/>
    <p:sldId id="344" r:id="rId21"/>
    <p:sldId id="259" r:id="rId22"/>
    <p:sldId id="472" r:id="rId23"/>
    <p:sldId id="341" r:id="rId24"/>
    <p:sldId id="345" r:id="rId25"/>
    <p:sldId id="34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98" y="48"/>
      </p:cViewPr>
      <p:guideLst/>
    </p:cSldViewPr>
  </p:slideViewPr>
  <p:notesTextViewPr>
    <p:cViewPr>
      <p:scale>
        <a:sx n="1" d="1"/>
        <a:sy n="1" d="1"/>
      </p:scale>
      <p:origin x="0" y="0"/>
    </p:cViewPr>
  </p:notesTextViewPr>
  <p:sorterViewPr>
    <p:cViewPr>
      <p:scale>
        <a:sx n="100" d="100"/>
        <a:sy n="100" d="100"/>
      </p:scale>
      <p:origin x="0" y="-300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3E983-4387-4A21-BA57-0EC97BE92B07}" type="datetimeFigureOut">
              <a:rPr lang="en-PH" smtClean="0"/>
              <a:t>4 Jul 2022</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8BD67-8584-431D-B4EB-8014004D0D5D}" type="slidenum">
              <a:rPr lang="en-PH" smtClean="0"/>
              <a:t>‹#›</a:t>
            </a:fld>
            <a:endParaRPr lang="en-PH"/>
          </a:p>
        </p:txBody>
      </p:sp>
    </p:spTree>
    <p:extLst>
      <p:ext uri="{BB962C8B-B14F-4D97-AF65-F5344CB8AC3E}">
        <p14:creationId xmlns:p14="http://schemas.microsoft.com/office/powerpoint/2010/main" val="94781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2060"/>
                </a:solidFill>
                <a:effectLst/>
                <a:latin typeface="Arial Narrow" panose="020B0606020202030204" pitchFamily="34" charset="0"/>
              </a:rPr>
              <a:t>Shared Prosperity: Promoting Equity and Growth</a:t>
            </a:r>
            <a:endParaRPr lang="en-US" b="0" i="0" dirty="0">
              <a:solidFill>
                <a:srgbClr val="222222"/>
              </a:solidFill>
              <a:effectLst/>
              <a:latin typeface="Arial" panose="020B0604020202020204" pitchFamily="34" charset="0"/>
            </a:endParaRPr>
          </a:p>
          <a:p>
            <a:pPr algn="l"/>
            <a:r>
              <a:rPr lang="en-US" sz="1800" b="1" i="0" dirty="0">
                <a:solidFill>
                  <a:srgbClr val="203864"/>
                </a:solidFill>
                <a:effectLst/>
                <a:latin typeface="Arial Narrow" panose="020B0606020202030204" pitchFamily="34" charset="0"/>
              </a:rPr>
              <a:t>Schedule: </a:t>
            </a:r>
            <a:r>
              <a:rPr lang="en-US" sz="1800" b="1" i="0" dirty="0">
                <a:solidFill>
                  <a:srgbClr val="222222"/>
                </a:solidFill>
                <a:effectLst/>
                <a:latin typeface="Arial Narrow" panose="020B0606020202030204" pitchFamily="34" charset="0"/>
              </a:rPr>
              <a:t>October 27, 2021, 3:15 PM – 3:35 PM</a:t>
            </a:r>
            <a:endParaRPr lang="en-US" b="0" i="0" dirty="0">
              <a:solidFill>
                <a:srgbClr val="222222"/>
              </a:solidFill>
              <a:effectLst/>
              <a:latin typeface="Arial" panose="020B0604020202020204" pitchFamily="34" charset="0"/>
            </a:endParaRPr>
          </a:p>
          <a:p>
            <a:pPr algn="l"/>
            <a:r>
              <a:rPr lang="en-US" sz="1800" b="1" i="0" dirty="0">
                <a:solidFill>
                  <a:srgbClr val="203864"/>
                </a:solidFill>
                <a:effectLst/>
                <a:latin typeface="Arial Narrow" panose="020B0606020202030204" pitchFamily="34" charset="0"/>
              </a:rPr>
              <a:t>Session Flow </a:t>
            </a:r>
            <a:r>
              <a:rPr lang="en-US" sz="1800" b="1" i="0" dirty="0">
                <a:solidFill>
                  <a:srgbClr val="222222"/>
                </a:solidFill>
                <a:effectLst/>
                <a:latin typeface="Arial Narrow" panose="020B0606020202030204" pitchFamily="34" charset="0"/>
              </a:rPr>
              <a:t>(20 minutes):</a:t>
            </a:r>
            <a:endParaRPr lang="en-US" b="0" i="0" dirty="0">
              <a:solidFill>
                <a:srgbClr val="222222"/>
              </a:solidFill>
              <a:effectLst/>
              <a:latin typeface="Arial" panose="020B0604020202020204" pitchFamily="34" charset="0"/>
            </a:endParaRPr>
          </a:p>
          <a:p>
            <a:pPr marL="464820" algn="l"/>
            <a:r>
              <a:rPr lang="en-US" sz="1800" b="0" i="0" dirty="0">
                <a:solidFill>
                  <a:srgbClr val="222222"/>
                </a:solidFill>
                <a:effectLst/>
                <a:latin typeface="Arial Narrow" panose="020B0606020202030204" pitchFamily="34" charset="0"/>
              </a:rPr>
              <a:t>Introduction of Speaker by the host</a:t>
            </a:r>
            <a:endParaRPr lang="en-US" b="0" i="0" dirty="0">
              <a:solidFill>
                <a:srgbClr val="222222"/>
              </a:solidFill>
              <a:effectLst/>
              <a:latin typeface="Arial" panose="020B0604020202020204" pitchFamily="34" charset="0"/>
            </a:endParaRPr>
          </a:p>
          <a:p>
            <a:pPr marL="464820" algn="l"/>
            <a:r>
              <a:rPr lang="en-US" sz="1800" b="0" i="0" dirty="0">
                <a:solidFill>
                  <a:srgbClr val="222222"/>
                </a:solidFill>
                <a:effectLst/>
                <a:latin typeface="Arial Narrow" panose="020B0606020202030204" pitchFamily="34" charset="0"/>
              </a:rPr>
              <a:t>15-minute presentation by Speaker and 5-minute Q&amp;A</a:t>
            </a:r>
            <a:endParaRPr lang="en-US" b="0" i="0" dirty="0">
              <a:solidFill>
                <a:srgbClr val="222222"/>
              </a:solidFill>
              <a:effectLst/>
              <a:latin typeface="Arial" panose="020B0604020202020204" pitchFamily="34" charset="0"/>
            </a:endParaRPr>
          </a:p>
          <a:p>
            <a:endParaRPr lang="en-PH" dirty="0"/>
          </a:p>
        </p:txBody>
      </p:sp>
      <p:sp>
        <p:nvSpPr>
          <p:cNvPr id="4" name="Slide Number Placeholder 3"/>
          <p:cNvSpPr>
            <a:spLocks noGrp="1"/>
          </p:cNvSpPr>
          <p:nvPr>
            <p:ph type="sldNum" sz="quarter" idx="5"/>
          </p:nvPr>
        </p:nvSpPr>
        <p:spPr/>
        <p:txBody>
          <a:bodyPr/>
          <a:lstStyle/>
          <a:p>
            <a:pPr>
              <a:defRPr/>
            </a:pPr>
            <a:fld id="{7A13D5C4-2DB8-4612-A966-7A1D95FCE08B}" type="slidenum">
              <a:rPr lang="en-US" altLang="en-US" smtClean="0"/>
              <a:pPr>
                <a:defRPr/>
              </a:pPr>
              <a:t>1</a:t>
            </a:fld>
            <a:endParaRPr lang="en-US" altLang="en-US"/>
          </a:p>
        </p:txBody>
      </p:sp>
    </p:spTree>
    <p:extLst>
      <p:ext uri="{BB962C8B-B14F-4D97-AF65-F5344CB8AC3E}">
        <p14:creationId xmlns:p14="http://schemas.microsoft.com/office/powerpoint/2010/main" val="177932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Lewin K. 1946. Action research and minority problems. </a:t>
            </a:r>
            <a:r>
              <a:rPr lang="en-US" sz="1200" b="1" i="0" kern="1200" dirty="0">
                <a:solidFill>
                  <a:schemeClr val="tx1"/>
                </a:solidFill>
                <a:effectLst/>
                <a:latin typeface="+mn-lt"/>
                <a:ea typeface="+mn-ea"/>
                <a:cs typeface="+mn-cs"/>
              </a:rPr>
              <a:t>Journal of Social Issues,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(4): 34–46. </a:t>
            </a:r>
            <a:r>
              <a:rPr lang="en-US"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Eden C. , Huxham C. 1996. Action research for management research. </a:t>
            </a:r>
            <a:r>
              <a:rPr lang="en-US" sz="1200" b="1" i="0" kern="1200" dirty="0">
                <a:solidFill>
                  <a:schemeClr val="tx1"/>
                </a:solidFill>
                <a:effectLst/>
                <a:latin typeface="+mn-lt"/>
                <a:ea typeface="+mn-ea"/>
                <a:cs typeface="+mn-cs"/>
              </a:rPr>
              <a:t>British Journal of Management,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 75–86.</a:t>
            </a:r>
          </a:p>
          <a:p>
            <a:r>
              <a:rPr lang="en-US" sz="1200" b="0" i="0" u="none" strike="noStrike" kern="1200" baseline="0" dirty="0">
                <a:solidFill>
                  <a:schemeClr val="tx1"/>
                </a:solidFill>
                <a:latin typeface="+mn-lt"/>
                <a:ea typeface="+mn-ea"/>
                <a:cs typeface="+mn-cs"/>
              </a:rPr>
              <a:t>Reason, P., &amp; Bradbury, H. 2001. </a:t>
            </a:r>
            <a:r>
              <a:rPr lang="en-US" sz="1200" b="1" i="1" u="none" strike="noStrike" kern="1200" baseline="0" dirty="0">
                <a:solidFill>
                  <a:schemeClr val="tx1"/>
                </a:solidFill>
                <a:latin typeface="+mn-lt"/>
                <a:ea typeface="+mn-ea"/>
                <a:cs typeface="+mn-cs"/>
              </a:rPr>
              <a:t>Handbook of action research. </a:t>
            </a:r>
            <a:r>
              <a:rPr lang="en-US" sz="1200" b="0" i="0" u="none" strike="noStrike" kern="1200" baseline="0" dirty="0">
                <a:solidFill>
                  <a:schemeClr val="tx1"/>
                </a:solidFill>
                <a:latin typeface="+mn-lt"/>
                <a:ea typeface="+mn-ea"/>
                <a:cs typeface="+mn-cs"/>
              </a:rPr>
              <a:t>London: Sage.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218C8-500E-4DFD-ACB2-172475F8E6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49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CA3D40E-247D-449B-8BFB-B32F501FAFA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55650" indent="-288925">
              <a:spcBef>
                <a:spcPct val="30000"/>
              </a:spcBef>
              <a:defRPr sz="1200">
                <a:solidFill>
                  <a:schemeClr val="tx1"/>
                </a:solidFill>
                <a:latin typeface="Arial" panose="020B0604020202020204" pitchFamily="34" charset="0"/>
              </a:defRPr>
            </a:lvl2pPr>
            <a:lvl3pPr marL="1163638" indent="-230188">
              <a:spcBef>
                <a:spcPct val="30000"/>
              </a:spcBef>
              <a:defRPr sz="1200">
                <a:solidFill>
                  <a:schemeClr val="tx1"/>
                </a:solidFill>
                <a:latin typeface="Arial" panose="020B0604020202020204" pitchFamily="34" charset="0"/>
              </a:defRPr>
            </a:lvl3pPr>
            <a:lvl4pPr marL="1628775" indent="-230188">
              <a:spcBef>
                <a:spcPct val="30000"/>
              </a:spcBef>
              <a:defRPr sz="1200">
                <a:solidFill>
                  <a:schemeClr val="tx1"/>
                </a:solidFill>
                <a:latin typeface="Arial" panose="020B0604020202020204" pitchFamily="34" charset="0"/>
              </a:defRPr>
            </a:lvl4pPr>
            <a:lvl5pPr marL="2095500" indent="-230188">
              <a:spcBef>
                <a:spcPct val="30000"/>
              </a:spcBef>
              <a:defRPr sz="1200">
                <a:solidFill>
                  <a:schemeClr val="tx1"/>
                </a:solidFill>
                <a:latin typeface="Arial" panose="020B0604020202020204" pitchFamily="34" charset="0"/>
              </a:defRPr>
            </a:lvl5pPr>
            <a:lvl6pPr marL="2552700" indent="-230188" eaLnBrk="0" fontAlgn="base" hangingPunct="0">
              <a:spcBef>
                <a:spcPct val="30000"/>
              </a:spcBef>
              <a:spcAft>
                <a:spcPct val="0"/>
              </a:spcAft>
              <a:defRPr sz="1200">
                <a:solidFill>
                  <a:schemeClr val="tx1"/>
                </a:solidFill>
                <a:latin typeface="Arial" panose="020B0604020202020204" pitchFamily="34" charset="0"/>
              </a:defRPr>
            </a:lvl6pPr>
            <a:lvl7pPr marL="3009900" indent="-230188" eaLnBrk="0" fontAlgn="base" hangingPunct="0">
              <a:spcBef>
                <a:spcPct val="30000"/>
              </a:spcBef>
              <a:spcAft>
                <a:spcPct val="0"/>
              </a:spcAft>
              <a:defRPr sz="1200">
                <a:solidFill>
                  <a:schemeClr val="tx1"/>
                </a:solidFill>
                <a:latin typeface="Arial" panose="020B0604020202020204" pitchFamily="34" charset="0"/>
              </a:defRPr>
            </a:lvl7pPr>
            <a:lvl8pPr marL="3467100" indent="-230188" eaLnBrk="0" fontAlgn="base" hangingPunct="0">
              <a:spcBef>
                <a:spcPct val="30000"/>
              </a:spcBef>
              <a:spcAft>
                <a:spcPct val="0"/>
              </a:spcAft>
              <a:defRPr sz="1200">
                <a:solidFill>
                  <a:schemeClr val="tx1"/>
                </a:solidFill>
                <a:latin typeface="Arial" panose="020B0604020202020204" pitchFamily="34" charset="0"/>
              </a:defRPr>
            </a:lvl8pPr>
            <a:lvl9pPr marL="392430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9D85B7-5FDE-4C61-AECB-358BA6A4A269}" type="slidenum">
              <a:rPr lang="en-US" altLang="en-US" smtClean="0"/>
              <a:pPr>
                <a:spcBef>
                  <a:spcPct val="0"/>
                </a:spcBef>
              </a:pPr>
              <a:t>22</a:t>
            </a:fld>
            <a:endParaRPr lang="en-US" altLang="en-US"/>
          </a:p>
        </p:txBody>
      </p:sp>
      <p:sp>
        <p:nvSpPr>
          <p:cNvPr id="40963" name="Rectangle 2">
            <a:extLst>
              <a:ext uri="{FF2B5EF4-FFF2-40B4-BE49-F238E27FC236}">
                <a16:creationId xmlns:a16="http://schemas.microsoft.com/office/drawing/2014/main" id="{7018B3D2-A6C4-4D25-97BD-0A4A3410F57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A90A293-759A-4259-85F0-59C030A5FC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9687-4887-BF4B-A43E-A7BA0B9170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A345AF-237E-8049-8380-F75BF2CF6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F1D794-5F9F-E649-9118-949C9E72373E}"/>
              </a:ext>
            </a:extLst>
          </p:cNvPr>
          <p:cNvSpPr>
            <a:spLocks noGrp="1"/>
          </p:cNvSpPr>
          <p:nvPr>
            <p:ph type="dt" sz="half" idx="10"/>
          </p:nvPr>
        </p:nvSpPr>
        <p:spPr/>
        <p:txBody>
          <a:bodyPr/>
          <a:lstStyle/>
          <a:p>
            <a:fld id="{3ECCDCB3-5DE7-B54E-BC3B-B6A4DD308BB3}" type="datetimeFigureOut">
              <a:rPr lang="en-US" smtClean="0"/>
              <a:t>7/4/2022</a:t>
            </a:fld>
            <a:endParaRPr lang="en-US"/>
          </a:p>
        </p:txBody>
      </p:sp>
      <p:sp>
        <p:nvSpPr>
          <p:cNvPr id="5" name="Footer Placeholder 4">
            <a:extLst>
              <a:ext uri="{FF2B5EF4-FFF2-40B4-BE49-F238E27FC236}">
                <a16:creationId xmlns:a16="http://schemas.microsoft.com/office/drawing/2014/main" id="{DBCA5EC3-9A1B-2F40-B5D8-31A2229A0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AE8D4-55F4-7E45-84CE-93301F59A328}"/>
              </a:ext>
            </a:extLst>
          </p:cNvPr>
          <p:cNvSpPr>
            <a:spLocks noGrp="1"/>
          </p:cNvSpPr>
          <p:nvPr>
            <p:ph type="sldNum" sz="quarter" idx="12"/>
          </p:nvPr>
        </p:nvSpPr>
        <p:spPr/>
        <p:txBody>
          <a:bodyPr/>
          <a:lstStyle/>
          <a:p>
            <a:fld id="{81F38E37-1893-4049-A139-B056D75661AD}" type="slidenum">
              <a:rPr lang="en-US" smtClean="0"/>
              <a:t>‹#›</a:t>
            </a:fld>
            <a:endParaRPr lang="en-US"/>
          </a:p>
        </p:txBody>
      </p:sp>
    </p:spTree>
    <p:extLst>
      <p:ext uri="{BB962C8B-B14F-4D97-AF65-F5344CB8AC3E}">
        <p14:creationId xmlns:p14="http://schemas.microsoft.com/office/powerpoint/2010/main" val="4871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A8DC-2D7C-4448-9BB9-86F299E62E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9C177A-A70A-7540-99DC-13413B5CA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AB779-284F-054D-B8A6-D8222C6EB4EF}"/>
              </a:ext>
            </a:extLst>
          </p:cNvPr>
          <p:cNvSpPr>
            <a:spLocks noGrp="1"/>
          </p:cNvSpPr>
          <p:nvPr>
            <p:ph type="dt" sz="half" idx="10"/>
          </p:nvPr>
        </p:nvSpPr>
        <p:spPr/>
        <p:txBody>
          <a:bodyPr/>
          <a:lstStyle/>
          <a:p>
            <a:fld id="{3ECCDCB3-5DE7-B54E-BC3B-B6A4DD308BB3}" type="datetimeFigureOut">
              <a:rPr lang="en-US" smtClean="0"/>
              <a:t>7/4/2022</a:t>
            </a:fld>
            <a:endParaRPr lang="en-US"/>
          </a:p>
        </p:txBody>
      </p:sp>
      <p:sp>
        <p:nvSpPr>
          <p:cNvPr id="5" name="Footer Placeholder 4">
            <a:extLst>
              <a:ext uri="{FF2B5EF4-FFF2-40B4-BE49-F238E27FC236}">
                <a16:creationId xmlns:a16="http://schemas.microsoft.com/office/drawing/2014/main" id="{83E59A89-4C11-354C-8F1F-D4AF655E9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C42E9-D69E-C543-96C2-EB132AD4C001}"/>
              </a:ext>
            </a:extLst>
          </p:cNvPr>
          <p:cNvSpPr>
            <a:spLocks noGrp="1"/>
          </p:cNvSpPr>
          <p:nvPr>
            <p:ph type="sldNum" sz="quarter" idx="12"/>
          </p:nvPr>
        </p:nvSpPr>
        <p:spPr/>
        <p:txBody>
          <a:bodyPr/>
          <a:lstStyle/>
          <a:p>
            <a:fld id="{81F38E37-1893-4049-A139-B056D75661AD}" type="slidenum">
              <a:rPr lang="en-US" smtClean="0"/>
              <a:t>‹#›</a:t>
            </a:fld>
            <a:endParaRPr lang="en-US"/>
          </a:p>
        </p:txBody>
      </p:sp>
    </p:spTree>
    <p:extLst>
      <p:ext uri="{BB962C8B-B14F-4D97-AF65-F5344CB8AC3E}">
        <p14:creationId xmlns:p14="http://schemas.microsoft.com/office/powerpoint/2010/main" val="338958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41FE66-E987-3A4F-B04B-07C0CF8DFA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5C097B-1C77-C843-929E-30D00C5079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FC958-3EBF-F04A-BF0D-572557BDAA99}"/>
              </a:ext>
            </a:extLst>
          </p:cNvPr>
          <p:cNvSpPr>
            <a:spLocks noGrp="1"/>
          </p:cNvSpPr>
          <p:nvPr>
            <p:ph type="dt" sz="half" idx="10"/>
          </p:nvPr>
        </p:nvSpPr>
        <p:spPr/>
        <p:txBody>
          <a:bodyPr/>
          <a:lstStyle/>
          <a:p>
            <a:fld id="{3ECCDCB3-5DE7-B54E-BC3B-B6A4DD308BB3}" type="datetimeFigureOut">
              <a:rPr lang="en-US" smtClean="0"/>
              <a:t>7/4/2022</a:t>
            </a:fld>
            <a:endParaRPr lang="en-US"/>
          </a:p>
        </p:txBody>
      </p:sp>
      <p:sp>
        <p:nvSpPr>
          <p:cNvPr id="5" name="Footer Placeholder 4">
            <a:extLst>
              <a:ext uri="{FF2B5EF4-FFF2-40B4-BE49-F238E27FC236}">
                <a16:creationId xmlns:a16="http://schemas.microsoft.com/office/drawing/2014/main" id="{C53411D5-038D-C542-9C45-A4142AC56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A8630-626D-7749-9E28-62ED8C23FA6B}"/>
              </a:ext>
            </a:extLst>
          </p:cNvPr>
          <p:cNvSpPr>
            <a:spLocks noGrp="1"/>
          </p:cNvSpPr>
          <p:nvPr>
            <p:ph type="sldNum" sz="quarter" idx="12"/>
          </p:nvPr>
        </p:nvSpPr>
        <p:spPr/>
        <p:txBody>
          <a:bodyPr/>
          <a:lstStyle/>
          <a:p>
            <a:fld id="{81F38E37-1893-4049-A139-B056D75661AD}" type="slidenum">
              <a:rPr lang="en-US" smtClean="0"/>
              <a:t>‹#›</a:t>
            </a:fld>
            <a:endParaRPr lang="en-US"/>
          </a:p>
        </p:txBody>
      </p:sp>
    </p:spTree>
    <p:extLst>
      <p:ext uri="{BB962C8B-B14F-4D97-AF65-F5344CB8AC3E}">
        <p14:creationId xmlns:p14="http://schemas.microsoft.com/office/powerpoint/2010/main" val="2987304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294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1D27-695E-F24F-BC56-7776B60D6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81A10-BA87-A946-84EC-8BC03474FA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B8243-5B70-BB40-B017-7684ABC70A9A}"/>
              </a:ext>
            </a:extLst>
          </p:cNvPr>
          <p:cNvSpPr>
            <a:spLocks noGrp="1"/>
          </p:cNvSpPr>
          <p:nvPr>
            <p:ph type="dt" sz="half" idx="10"/>
          </p:nvPr>
        </p:nvSpPr>
        <p:spPr/>
        <p:txBody>
          <a:bodyPr/>
          <a:lstStyle/>
          <a:p>
            <a:fld id="{3ECCDCB3-5DE7-B54E-BC3B-B6A4DD308BB3}" type="datetimeFigureOut">
              <a:rPr lang="en-US" smtClean="0"/>
              <a:t>7/4/2022</a:t>
            </a:fld>
            <a:endParaRPr lang="en-US"/>
          </a:p>
        </p:txBody>
      </p:sp>
      <p:sp>
        <p:nvSpPr>
          <p:cNvPr id="5" name="Footer Placeholder 4">
            <a:extLst>
              <a:ext uri="{FF2B5EF4-FFF2-40B4-BE49-F238E27FC236}">
                <a16:creationId xmlns:a16="http://schemas.microsoft.com/office/drawing/2014/main" id="{87FABBE8-EEC0-4641-930A-37C5600ED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B6B40-A46A-514A-A686-610AD14EA70B}"/>
              </a:ext>
            </a:extLst>
          </p:cNvPr>
          <p:cNvSpPr>
            <a:spLocks noGrp="1"/>
          </p:cNvSpPr>
          <p:nvPr>
            <p:ph type="sldNum" sz="quarter" idx="12"/>
          </p:nvPr>
        </p:nvSpPr>
        <p:spPr/>
        <p:txBody>
          <a:bodyPr/>
          <a:lstStyle/>
          <a:p>
            <a:fld id="{81F38E37-1893-4049-A139-B056D75661AD}" type="slidenum">
              <a:rPr lang="en-US" smtClean="0"/>
              <a:t>‹#›</a:t>
            </a:fld>
            <a:endParaRPr lang="en-US"/>
          </a:p>
        </p:txBody>
      </p:sp>
    </p:spTree>
    <p:extLst>
      <p:ext uri="{BB962C8B-B14F-4D97-AF65-F5344CB8AC3E}">
        <p14:creationId xmlns:p14="http://schemas.microsoft.com/office/powerpoint/2010/main" val="75200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ECAE-1A73-8B4A-A684-3BB3A92225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B2903C-9F08-8B4D-89C1-E4EF8EDF50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B5BD32-C1E7-BA49-B296-70ABD9EB4178}"/>
              </a:ext>
            </a:extLst>
          </p:cNvPr>
          <p:cNvSpPr>
            <a:spLocks noGrp="1"/>
          </p:cNvSpPr>
          <p:nvPr>
            <p:ph type="dt" sz="half" idx="10"/>
          </p:nvPr>
        </p:nvSpPr>
        <p:spPr/>
        <p:txBody>
          <a:bodyPr/>
          <a:lstStyle/>
          <a:p>
            <a:fld id="{3ECCDCB3-5DE7-B54E-BC3B-B6A4DD308BB3}" type="datetimeFigureOut">
              <a:rPr lang="en-US" smtClean="0"/>
              <a:t>7/4/2022</a:t>
            </a:fld>
            <a:endParaRPr lang="en-US"/>
          </a:p>
        </p:txBody>
      </p:sp>
      <p:sp>
        <p:nvSpPr>
          <p:cNvPr id="5" name="Footer Placeholder 4">
            <a:extLst>
              <a:ext uri="{FF2B5EF4-FFF2-40B4-BE49-F238E27FC236}">
                <a16:creationId xmlns:a16="http://schemas.microsoft.com/office/drawing/2014/main" id="{9CAFC7D5-7B6A-B841-839E-1F0E4C4D2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DE18C-4CA6-A247-9849-4194B7C1A4D8}"/>
              </a:ext>
            </a:extLst>
          </p:cNvPr>
          <p:cNvSpPr>
            <a:spLocks noGrp="1"/>
          </p:cNvSpPr>
          <p:nvPr>
            <p:ph type="sldNum" sz="quarter" idx="12"/>
          </p:nvPr>
        </p:nvSpPr>
        <p:spPr/>
        <p:txBody>
          <a:bodyPr/>
          <a:lstStyle/>
          <a:p>
            <a:fld id="{81F38E37-1893-4049-A139-B056D75661AD}" type="slidenum">
              <a:rPr lang="en-US" smtClean="0"/>
              <a:t>‹#›</a:t>
            </a:fld>
            <a:endParaRPr lang="en-US"/>
          </a:p>
        </p:txBody>
      </p:sp>
    </p:spTree>
    <p:extLst>
      <p:ext uri="{BB962C8B-B14F-4D97-AF65-F5344CB8AC3E}">
        <p14:creationId xmlns:p14="http://schemas.microsoft.com/office/powerpoint/2010/main" val="375425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FF67-51B9-2F44-9390-67C2DB5DB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32E19-A54F-4346-88A3-ACD1E8B9A4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9F5E93-A1AF-994F-8A6C-5ADE5C420D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21A0AF-81C5-FB48-A6B3-B4A58A3FFDF4}"/>
              </a:ext>
            </a:extLst>
          </p:cNvPr>
          <p:cNvSpPr>
            <a:spLocks noGrp="1"/>
          </p:cNvSpPr>
          <p:nvPr>
            <p:ph type="dt" sz="half" idx="10"/>
          </p:nvPr>
        </p:nvSpPr>
        <p:spPr/>
        <p:txBody>
          <a:bodyPr/>
          <a:lstStyle/>
          <a:p>
            <a:fld id="{3ECCDCB3-5DE7-B54E-BC3B-B6A4DD308BB3}" type="datetimeFigureOut">
              <a:rPr lang="en-US" smtClean="0"/>
              <a:t>7/4/2022</a:t>
            </a:fld>
            <a:endParaRPr lang="en-US"/>
          </a:p>
        </p:txBody>
      </p:sp>
      <p:sp>
        <p:nvSpPr>
          <p:cNvPr id="6" name="Footer Placeholder 5">
            <a:extLst>
              <a:ext uri="{FF2B5EF4-FFF2-40B4-BE49-F238E27FC236}">
                <a16:creationId xmlns:a16="http://schemas.microsoft.com/office/drawing/2014/main" id="{ACC7ACE6-7CB3-F146-9E6C-179D0DAD9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0B990-66E3-BC4B-8E02-E174E895D196}"/>
              </a:ext>
            </a:extLst>
          </p:cNvPr>
          <p:cNvSpPr>
            <a:spLocks noGrp="1"/>
          </p:cNvSpPr>
          <p:nvPr>
            <p:ph type="sldNum" sz="quarter" idx="12"/>
          </p:nvPr>
        </p:nvSpPr>
        <p:spPr/>
        <p:txBody>
          <a:bodyPr/>
          <a:lstStyle/>
          <a:p>
            <a:fld id="{81F38E37-1893-4049-A139-B056D75661AD}" type="slidenum">
              <a:rPr lang="en-US" smtClean="0"/>
              <a:t>‹#›</a:t>
            </a:fld>
            <a:endParaRPr lang="en-US"/>
          </a:p>
        </p:txBody>
      </p:sp>
    </p:spTree>
    <p:extLst>
      <p:ext uri="{BB962C8B-B14F-4D97-AF65-F5344CB8AC3E}">
        <p14:creationId xmlns:p14="http://schemas.microsoft.com/office/powerpoint/2010/main" val="252779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500A-8C16-044A-B533-DA470E13AD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3D4A77-673C-8E44-A4AF-3AD5EDA26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1453D6-0D9E-3143-A5BE-DCCBD0972A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ECA68B-9716-3149-A67A-A263E9B350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D2040B-641F-8A40-A411-3E78E066F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1A00BD-9EFF-E045-A152-7A48AC770C30}"/>
              </a:ext>
            </a:extLst>
          </p:cNvPr>
          <p:cNvSpPr>
            <a:spLocks noGrp="1"/>
          </p:cNvSpPr>
          <p:nvPr>
            <p:ph type="dt" sz="half" idx="10"/>
          </p:nvPr>
        </p:nvSpPr>
        <p:spPr/>
        <p:txBody>
          <a:bodyPr/>
          <a:lstStyle/>
          <a:p>
            <a:fld id="{3ECCDCB3-5DE7-B54E-BC3B-B6A4DD308BB3}" type="datetimeFigureOut">
              <a:rPr lang="en-US" smtClean="0"/>
              <a:t>7/4/2022</a:t>
            </a:fld>
            <a:endParaRPr lang="en-US"/>
          </a:p>
        </p:txBody>
      </p:sp>
      <p:sp>
        <p:nvSpPr>
          <p:cNvPr id="8" name="Footer Placeholder 7">
            <a:extLst>
              <a:ext uri="{FF2B5EF4-FFF2-40B4-BE49-F238E27FC236}">
                <a16:creationId xmlns:a16="http://schemas.microsoft.com/office/drawing/2014/main" id="{B27DAA73-35CC-AF46-8C22-A8BDE7EA5C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FD8519-0605-814E-8544-22C501FCB90E}"/>
              </a:ext>
            </a:extLst>
          </p:cNvPr>
          <p:cNvSpPr>
            <a:spLocks noGrp="1"/>
          </p:cNvSpPr>
          <p:nvPr>
            <p:ph type="sldNum" sz="quarter" idx="12"/>
          </p:nvPr>
        </p:nvSpPr>
        <p:spPr/>
        <p:txBody>
          <a:bodyPr/>
          <a:lstStyle/>
          <a:p>
            <a:fld id="{81F38E37-1893-4049-A139-B056D75661AD}" type="slidenum">
              <a:rPr lang="en-US" smtClean="0"/>
              <a:t>‹#›</a:t>
            </a:fld>
            <a:endParaRPr lang="en-US"/>
          </a:p>
        </p:txBody>
      </p:sp>
    </p:spTree>
    <p:extLst>
      <p:ext uri="{BB962C8B-B14F-4D97-AF65-F5344CB8AC3E}">
        <p14:creationId xmlns:p14="http://schemas.microsoft.com/office/powerpoint/2010/main" val="253851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EDD6-7D78-B34C-9974-D099FB8F9C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066D9-9B71-8B44-8CF8-1D47256984EA}"/>
              </a:ext>
            </a:extLst>
          </p:cNvPr>
          <p:cNvSpPr>
            <a:spLocks noGrp="1"/>
          </p:cNvSpPr>
          <p:nvPr>
            <p:ph type="dt" sz="half" idx="10"/>
          </p:nvPr>
        </p:nvSpPr>
        <p:spPr/>
        <p:txBody>
          <a:bodyPr/>
          <a:lstStyle/>
          <a:p>
            <a:fld id="{3ECCDCB3-5DE7-B54E-BC3B-B6A4DD308BB3}" type="datetimeFigureOut">
              <a:rPr lang="en-US" smtClean="0"/>
              <a:t>7/4/2022</a:t>
            </a:fld>
            <a:endParaRPr lang="en-US"/>
          </a:p>
        </p:txBody>
      </p:sp>
      <p:sp>
        <p:nvSpPr>
          <p:cNvPr id="4" name="Footer Placeholder 3">
            <a:extLst>
              <a:ext uri="{FF2B5EF4-FFF2-40B4-BE49-F238E27FC236}">
                <a16:creationId xmlns:a16="http://schemas.microsoft.com/office/drawing/2014/main" id="{1629BF53-4052-6D48-BF25-6389D3B05C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51B0DA-FB23-DD4B-AEBB-AA071AC9E72C}"/>
              </a:ext>
            </a:extLst>
          </p:cNvPr>
          <p:cNvSpPr>
            <a:spLocks noGrp="1"/>
          </p:cNvSpPr>
          <p:nvPr>
            <p:ph type="sldNum" sz="quarter" idx="12"/>
          </p:nvPr>
        </p:nvSpPr>
        <p:spPr/>
        <p:txBody>
          <a:bodyPr/>
          <a:lstStyle/>
          <a:p>
            <a:fld id="{81F38E37-1893-4049-A139-B056D75661AD}" type="slidenum">
              <a:rPr lang="en-US" smtClean="0"/>
              <a:t>‹#›</a:t>
            </a:fld>
            <a:endParaRPr lang="en-US"/>
          </a:p>
        </p:txBody>
      </p:sp>
    </p:spTree>
    <p:extLst>
      <p:ext uri="{BB962C8B-B14F-4D97-AF65-F5344CB8AC3E}">
        <p14:creationId xmlns:p14="http://schemas.microsoft.com/office/powerpoint/2010/main" val="339361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7B8A7-0B1D-474C-9EAF-570760656E62}"/>
              </a:ext>
            </a:extLst>
          </p:cNvPr>
          <p:cNvSpPr>
            <a:spLocks noGrp="1"/>
          </p:cNvSpPr>
          <p:nvPr>
            <p:ph type="dt" sz="half" idx="10"/>
          </p:nvPr>
        </p:nvSpPr>
        <p:spPr/>
        <p:txBody>
          <a:bodyPr/>
          <a:lstStyle/>
          <a:p>
            <a:fld id="{3ECCDCB3-5DE7-B54E-BC3B-B6A4DD308BB3}" type="datetimeFigureOut">
              <a:rPr lang="en-US" smtClean="0"/>
              <a:t>7/4/2022</a:t>
            </a:fld>
            <a:endParaRPr lang="en-US"/>
          </a:p>
        </p:txBody>
      </p:sp>
      <p:sp>
        <p:nvSpPr>
          <p:cNvPr id="3" name="Footer Placeholder 2">
            <a:extLst>
              <a:ext uri="{FF2B5EF4-FFF2-40B4-BE49-F238E27FC236}">
                <a16:creationId xmlns:a16="http://schemas.microsoft.com/office/drawing/2014/main" id="{9B7D0592-4D48-374B-AD6A-D2FC88CAA4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CFB582-458E-5C4A-92B6-3927D2668B1C}"/>
              </a:ext>
            </a:extLst>
          </p:cNvPr>
          <p:cNvSpPr>
            <a:spLocks noGrp="1"/>
          </p:cNvSpPr>
          <p:nvPr>
            <p:ph type="sldNum" sz="quarter" idx="12"/>
          </p:nvPr>
        </p:nvSpPr>
        <p:spPr/>
        <p:txBody>
          <a:bodyPr/>
          <a:lstStyle/>
          <a:p>
            <a:fld id="{81F38E37-1893-4049-A139-B056D75661AD}" type="slidenum">
              <a:rPr lang="en-US" smtClean="0"/>
              <a:t>‹#›</a:t>
            </a:fld>
            <a:endParaRPr lang="en-US"/>
          </a:p>
        </p:txBody>
      </p:sp>
    </p:spTree>
    <p:extLst>
      <p:ext uri="{BB962C8B-B14F-4D97-AF65-F5344CB8AC3E}">
        <p14:creationId xmlns:p14="http://schemas.microsoft.com/office/powerpoint/2010/main" val="1877813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63FB9-4C21-A240-93B8-33A6582E3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DE23E4-4566-9B4C-99DC-822962392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C98B17-2230-DD49-AC04-8922C38AE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E0676-38FB-4045-9FA1-8747B4BE486B}"/>
              </a:ext>
            </a:extLst>
          </p:cNvPr>
          <p:cNvSpPr>
            <a:spLocks noGrp="1"/>
          </p:cNvSpPr>
          <p:nvPr>
            <p:ph type="dt" sz="half" idx="10"/>
          </p:nvPr>
        </p:nvSpPr>
        <p:spPr/>
        <p:txBody>
          <a:bodyPr/>
          <a:lstStyle/>
          <a:p>
            <a:fld id="{3ECCDCB3-5DE7-B54E-BC3B-B6A4DD308BB3}" type="datetimeFigureOut">
              <a:rPr lang="en-US" smtClean="0"/>
              <a:t>7/4/2022</a:t>
            </a:fld>
            <a:endParaRPr lang="en-US"/>
          </a:p>
        </p:txBody>
      </p:sp>
      <p:sp>
        <p:nvSpPr>
          <p:cNvPr id="6" name="Footer Placeholder 5">
            <a:extLst>
              <a:ext uri="{FF2B5EF4-FFF2-40B4-BE49-F238E27FC236}">
                <a16:creationId xmlns:a16="http://schemas.microsoft.com/office/drawing/2014/main" id="{32F064FE-C728-0C47-8B8C-9B5437EAF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561F9-B9F1-EA40-8A7A-8B5F98D2A6A0}"/>
              </a:ext>
            </a:extLst>
          </p:cNvPr>
          <p:cNvSpPr>
            <a:spLocks noGrp="1"/>
          </p:cNvSpPr>
          <p:nvPr>
            <p:ph type="sldNum" sz="quarter" idx="12"/>
          </p:nvPr>
        </p:nvSpPr>
        <p:spPr/>
        <p:txBody>
          <a:bodyPr/>
          <a:lstStyle/>
          <a:p>
            <a:fld id="{81F38E37-1893-4049-A139-B056D75661AD}" type="slidenum">
              <a:rPr lang="en-US" smtClean="0"/>
              <a:t>‹#›</a:t>
            </a:fld>
            <a:endParaRPr lang="en-US"/>
          </a:p>
        </p:txBody>
      </p:sp>
    </p:spTree>
    <p:extLst>
      <p:ext uri="{BB962C8B-B14F-4D97-AF65-F5344CB8AC3E}">
        <p14:creationId xmlns:p14="http://schemas.microsoft.com/office/powerpoint/2010/main" val="235862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9970-DFC5-DF40-A42A-DEFC6A41B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F38ED0-A760-814C-81E9-627AEBEB5D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67C9E-C304-0B4E-9009-74A9E4FE0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160F5-869D-D741-834B-27634E82E54A}"/>
              </a:ext>
            </a:extLst>
          </p:cNvPr>
          <p:cNvSpPr>
            <a:spLocks noGrp="1"/>
          </p:cNvSpPr>
          <p:nvPr>
            <p:ph type="dt" sz="half" idx="10"/>
          </p:nvPr>
        </p:nvSpPr>
        <p:spPr/>
        <p:txBody>
          <a:bodyPr/>
          <a:lstStyle/>
          <a:p>
            <a:fld id="{3ECCDCB3-5DE7-B54E-BC3B-B6A4DD308BB3}" type="datetimeFigureOut">
              <a:rPr lang="en-US" smtClean="0"/>
              <a:t>7/4/2022</a:t>
            </a:fld>
            <a:endParaRPr lang="en-US"/>
          </a:p>
        </p:txBody>
      </p:sp>
      <p:sp>
        <p:nvSpPr>
          <p:cNvPr id="6" name="Footer Placeholder 5">
            <a:extLst>
              <a:ext uri="{FF2B5EF4-FFF2-40B4-BE49-F238E27FC236}">
                <a16:creationId xmlns:a16="http://schemas.microsoft.com/office/drawing/2014/main" id="{7C5E6289-A039-A84D-BB57-27CC373FA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B2B67-21C1-A745-8589-673E4E42B714}"/>
              </a:ext>
            </a:extLst>
          </p:cNvPr>
          <p:cNvSpPr>
            <a:spLocks noGrp="1"/>
          </p:cNvSpPr>
          <p:nvPr>
            <p:ph type="sldNum" sz="quarter" idx="12"/>
          </p:nvPr>
        </p:nvSpPr>
        <p:spPr/>
        <p:txBody>
          <a:bodyPr/>
          <a:lstStyle/>
          <a:p>
            <a:fld id="{81F38E37-1893-4049-A139-B056D75661AD}" type="slidenum">
              <a:rPr lang="en-US" smtClean="0"/>
              <a:t>‹#›</a:t>
            </a:fld>
            <a:endParaRPr lang="en-US"/>
          </a:p>
        </p:txBody>
      </p:sp>
    </p:spTree>
    <p:extLst>
      <p:ext uri="{BB962C8B-B14F-4D97-AF65-F5344CB8AC3E}">
        <p14:creationId xmlns:p14="http://schemas.microsoft.com/office/powerpoint/2010/main" val="27516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8A7D00-FC4B-C548-8944-35C48E018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D70DD4-DE58-CD45-8F81-E348AAEA9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5B0D7-938C-CE48-8662-E289D8C49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CDCB3-5DE7-B54E-BC3B-B6A4DD308BB3}" type="datetimeFigureOut">
              <a:rPr lang="en-US" smtClean="0"/>
              <a:t>7/4/2022</a:t>
            </a:fld>
            <a:endParaRPr lang="en-US"/>
          </a:p>
        </p:txBody>
      </p:sp>
      <p:sp>
        <p:nvSpPr>
          <p:cNvPr id="5" name="Footer Placeholder 4">
            <a:extLst>
              <a:ext uri="{FF2B5EF4-FFF2-40B4-BE49-F238E27FC236}">
                <a16:creationId xmlns:a16="http://schemas.microsoft.com/office/drawing/2014/main" id="{C83AE5F4-B1C0-3048-A47C-92E7C1AB4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003479-2F26-9745-8925-87FB5C926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38E37-1893-4049-A139-B056D75661AD}" type="slidenum">
              <a:rPr lang="en-US" smtClean="0"/>
              <a:t>‹#›</a:t>
            </a:fld>
            <a:endParaRPr lang="en-US"/>
          </a:p>
        </p:txBody>
      </p:sp>
    </p:spTree>
    <p:extLst>
      <p:ext uri="{BB962C8B-B14F-4D97-AF65-F5344CB8AC3E}">
        <p14:creationId xmlns:p14="http://schemas.microsoft.com/office/powerpoint/2010/main" val="2497080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one.favradiofm.com/wp-content/uploads/2017/03/Economy-1.jpg">
            <a:extLst>
              <a:ext uri="{FF2B5EF4-FFF2-40B4-BE49-F238E27FC236}">
                <a16:creationId xmlns:a16="http://schemas.microsoft.com/office/drawing/2014/main" id="{B06F24E1-5176-462D-9698-0BEC6FF07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199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Placeholder 4">
            <a:extLst>
              <a:ext uri="{FF2B5EF4-FFF2-40B4-BE49-F238E27FC236}">
                <a16:creationId xmlns:a16="http://schemas.microsoft.com/office/drawing/2014/main" id="{E35219D1-4C96-495C-BFDB-21BA5DB28FFB}"/>
              </a:ext>
            </a:extLst>
          </p:cNvPr>
          <p:cNvSpPr>
            <a:spLocks noGrp="1" noChangeArrowheads="1"/>
          </p:cNvSpPr>
          <p:nvPr>
            <p:ph type="body" idx="1"/>
          </p:nvPr>
        </p:nvSpPr>
        <p:spPr>
          <a:xfrm>
            <a:off x="0" y="2743202"/>
            <a:ext cx="12191999" cy="1907929"/>
          </a:xfrm>
          <a:solidFill>
            <a:srgbClr val="008000"/>
          </a:solidFill>
        </p:spPr>
        <p:txBody>
          <a:bodyPr>
            <a:normAutofit fontScale="62500" lnSpcReduction="20000"/>
          </a:bodyPr>
          <a:lstStyle/>
          <a:p>
            <a:pPr algn="ctr"/>
            <a:r>
              <a:rPr lang="en-US" sz="8000" dirty="0">
                <a:solidFill>
                  <a:srgbClr val="FFFF00"/>
                </a:solidFill>
              </a:rPr>
              <a:t>Faculty-led institutional entrepreneurship</a:t>
            </a:r>
            <a:br>
              <a:rPr lang="en-US" sz="8000" dirty="0">
                <a:solidFill>
                  <a:srgbClr val="FFFF00"/>
                </a:solidFill>
              </a:rPr>
            </a:br>
            <a:r>
              <a:rPr lang="en-US" sz="8000" dirty="0">
                <a:solidFill>
                  <a:srgbClr val="FFFF00"/>
                </a:solidFill>
              </a:rPr>
              <a:t>for inclusive business practices: Critical realist action research</a:t>
            </a:r>
            <a:endParaRPr lang="en-US" altLang="en-US" sz="3600" dirty="0">
              <a:solidFill>
                <a:srgbClr val="FFFF00"/>
              </a:solidFill>
            </a:endParaRPr>
          </a:p>
        </p:txBody>
      </p:sp>
      <p:sp>
        <p:nvSpPr>
          <p:cNvPr id="5" name="Subtitle 2">
            <a:extLst>
              <a:ext uri="{FF2B5EF4-FFF2-40B4-BE49-F238E27FC236}">
                <a16:creationId xmlns:a16="http://schemas.microsoft.com/office/drawing/2014/main" id="{6B546A4A-D5E3-4431-B33B-ABCCD86ECD7D}"/>
              </a:ext>
            </a:extLst>
          </p:cNvPr>
          <p:cNvSpPr txBox="1">
            <a:spLocks noChangeArrowheads="1"/>
          </p:cNvSpPr>
          <p:nvPr/>
        </p:nvSpPr>
        <p:spPr bwMode="auto">
          <a:xfrm>
            <a:off x="2368062" y="4774222"/>
            <a:ext cx="7614138" cy="130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PH" altLang="en-US" dirty="0"/>
              <a:t>Dr. Benito L. Teehankee</a:t>
            </a:r>
          </a:p>
          <a:p>
            <a:pPr algn="ctr"/>
            <a:r>
              <a:rPr lang="en-PH" altLang="en-US" sz="1600" dirty="0"/>
              <a:t>Jose E. Cuisia Professor of Business Ethics</a:t>
            </a:r>
          </a:p>
          <a:p>
            <a:pPr algn="ctr"/>
            <a:r>
              <a:rPr lang="en-PH" altLang="en-US" sz="1600" dirty="0"/>
              <a:t>Management and Organization Department </a:t>
            </a:r>
          </a:p>
          <a:p>
            <a:pPr algn="ctr"/>
            <a:r>
              <a:rPr lang="en-PH" altLang="en-US" sz="1600" dirty="0"/>
              <a:t>Ramon V. del Rosario College of Business </a:t>
            </a:r>
          </a:p>
          <a:p>
            <a:pPr algn="ctr"/>
            <a:r>
              <a:rPr lang="en-PH" altLang="en-US" sz="1600" dirty="0"/>
              <a:t>De La Salle University</a:t>
            </a:r>
          </a:p>
          <a:p>
            <a:pPr algn="ctr"/>
            <a:r>
              <a:rPr lang="en-PH" altLang="en-US" sz="1600" dirty="0"/>
              <a:t>benito.teehankee@dlsu.edu.ph</a:t>
            </a:r>
          </a:p>
        </p:txBody>
      </p:sp>
      <p:sp>
        <p:nvSpPr>
          <p:cNvPr id="2" name="Slide Number Placeholder 1">
            <a:extLst>
              <a:ext uri="{FF2B5EF4-FFF2-40B4-BE49-F238E27FC236}">
                <a16:creationId xmlns:a16="http://schemas.microsoft.com/office/drawing/2014/main" id="{DB64BFEB-08AA-4F10-837A-59096CD7937E}"/>
              </a:ext>
            </a:extLst>
          </p:cNvPr>
          <p:cNvSpPr>
            <a:spLocks noGrp="1"/>
          </p:cNvSpPr>
          <p:nvPr>
            <p:ph type="sldNum" sz="quarter" idx="12"/>
          </p:nvPr>
        </p:nvSpPr>
        <p:spPr/>
        <p:txBody>
          <a:bodyPr/>
          <a:lstStyle/>
          <a:p>
            <a:pPr>
              <a:defRPr/>
            </a:pPr>
            <a:fld id="{4C54F9C0-946D-4F66-830B-48C740E7FF70}" type="slidenum">
              <a:rPr lang="en-US" altLang="en-US" smtClean="0"/>
              <a:pPr>
                <a:defRPr/>
              </a:pPr>
              <a:t>1</a:t>
            </a:fld>
            <a:endParaRPr lang="en-US" altLang="en-US"/>
          </a:p>
        </p:txBody>
      </p:sp>
    </p:spTree>
    <p:extLst>
      <p:ext uri="{BB962C8B-B14F-4D97-AF65-F5344CB8AC3E}">
        <p14:creationId xmlns:p14="http://schemas.microsoft.com/office/powerpoint/2010/main" val="180773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871537" y="690562"/>
            <a:ext cx="10448925" cy="5476875"/>
          </a:xfrm>
          <a:prstGeom prst="rect">
            <a:avLst/>
          </a:prstGeom>
        </p:spPr>
      </p:pic>
    </p:spTree>
    <p:extLst>
      <p:ext uri="{BB962C8B-B14F-4D97-AF65-F5344CB8AC3E}">
        <p14:creationId xmlns:p14="http://schemas.microsoft.com/office/powerpoint/2010/main" val="399428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 of inclusive growth in the SDGs</a:t>
            </a:r>
          </a:p>
        </p:txBody>
      </p:sp>
      <p:sp>
        <p:nvSpPr>
          <p:cNvPr id="3" name="Content Placeholder 2"/>
          <p:cNvSpPr>
            <a:spLocks noGrp="1"/>
          </p:cNvSpPr>
          <p:nvPr>
            <p:ph idx="1"/>
          </p:nvPr>
        </p:nvSpPr>
        <p:spPr>
          <a:xfrm>
            <a:off x="838200" y="1825625"/>
            <a:ext cx="10515600" cy="4351338"/>
          </a:xfrm>
        </p:spPr>
        <p:txBody>
          <a:bodyPr/>
          <a:lstStyle/>
          <a:p>
            <a:endParaRPr lang="en-US" dirty="0"/>
          </a:p>
        </p:txBody>
      </p:sp>
      <p:pic>
        <p:nvPicPr>
          <p:cNvPr id="5" name="Picture 4"/>
          <p:cNvPicPr>
            <a:picLocks noChangeAspect="1"/>
          </p:cNvPicPr>
          <p:nvPr/>
        </p:nvPicPr>
        <p:blipFill>
          <a:blip r:embed="rId2"/>
          <a:stretch>
            <a:fillRect/>
          </a:stretch>
        </p:blipFill>
        <p:spPr>
          <a:xfrm>
            <a:off x="838200" y="2236914"/>
            <a:ext cx="6754805" cy="3432171"/>
          </a:xfrm>
          <a:prstGeom prst="rect">
            <a:avLst/>
          </a:prstGeom>
        </p:spPr>
      </p:pic>
      <p:pic>
        <p:nvPicPr>
          <p:cNvPr id="6" name="Picture 5"/>
          <p:cNvPicPr>
            <a:picLocks noChangeAspect="1"/>
          </p:cNvPicPr>
          <p:nvPr/>
        </p:nvPicPr>
        <p:blipFill>
          <a:blip r:embed="rId3"/>
          <a:stretch>
            <a:fillRect/>
          </a:stretch>
        </p:blipFill>
        <p:spPr>
          <a:xfrm>
            <a:off x="7593005" y="2236914"/>
            <a:ext cx="3532016" cy="3432171"/>
          </a:xfrm>
          <a:prstGeom prst="rect">
            <a:avLst/>
          </a:prstGeom>
        </p:spPr>
      </p:pic>
    </p:spTree>
    <p:extLst>
      <p:ext uri="{BB962C8B-B14F-4D97-AF65-F5344CB8AC3E}">
        <p14:creationId xmlns:p14="http://schemas.microsoft.com/office/powerpoint/2010/main" val="182507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532496"/>
          </a:xfrm>
        </p:spPr>
        <p:txBody>
          <a:bodyPr>
            <a:normAutofit fontScale="90000"/>
          </a:bodyPr>
          <a:lstStyle/>
          <a:p>
            <a:r>
              <a:rPr lang="en-US" dirty="0"/>
              <a:t>Developing a force-field diagram</a:t>
            </a:r>
          </a:p>
        </p:txBody>
      </p:sp>
      <p:sp>
        <p:nvSpPr>
          <p:cNvPr id="3" name="Content Placeholder 2"/>
          <p:cNvSpPr>
            <a:spLocks noGrp="1"/>
          </p:cNvSpPr>
          <p:nvPr>
            <p:ph idx="1"/>
          </p:nvPr>
        </p:nvSpPr>
        <p:spPr>
          <a:xfrm>
            <a:off x="2152651" y="1124126"/>
            <a:ext cx="8154623" cy="2952925"/>
          </a:xfrm>
        </p:spPr>
        <p:txBody>
          <a:bodyPr>
            <a:normAutofit fontScale="77500" lnSpcReduction="20000"/>
          </a:bodyPr>
          <a:lstStyle/>
          <a:p>
            <a:r>
              <a:rPr lang="en-US" dirty="0"/>
              <a:t>In critical realism, a social situation is construed as being caused by multiple factors, including external material factors or forces (e.g., role pressures, physical events, etc.) and internal subjective factors (e.g., intentions, perceptions, priorities, emotions, etc.).</a:t>
            </a:r>
          </a:p>
          <a:p>
            <a:r>
              <a:rPr lang="en-US" dirty="0"/>
              <a:t>A force-field diagram helps action research collaborators and stakeholders in a situation to map their collective understanding (called “</a:t>
            </a:r>
            <a:r>
              <a:rPr lang="en-US" i="1" dirty="0"/>
              <a:t>construction</a:t>
            </a:r>
            <a:r>
              <a:rPr lang="en-US" dirty="0"/>
              <a:t>”) of a situation and the relevant multiple factors causing it.</a:t>
            </a:r>
          </a:p>
          <a:p>
            <a:r>
              <a:rPr lang="en-US" dirty="0"/>
              <a:t>This becomes a basis for their collective action to make the situation more emancipatory and promoting of personal wellbeing, as well as achieving practical goals.</a:t>
            </a:r>
          </a:p>
          <a:p>
            <a:endParaRPr lang="en-US" dirty="0"/>
          </a:p>
        </p:txBody>
      </p:sp>
      <p:pic>
        <p:nvPicPr>
          <p:cNvPr id="8" name="Picture 7">
            <a:extLst>
              <a:ext uri="{FF2B5EF4-FFF2-40B4-BE49-F238E27FC236}">
                <a16:creationId xmlns:a16="http://schemas.microsoft.com/office/drawing/2014/main" id="{312771CD-4A26-49B1-9C4C-ED5D72873DB9}"/>
              </a:ext>
            </a:extLst>
          </p:cNvPr>
          <p:cNvPicPr>
            <a:picLocks noChangeAspect="1"/>
          </p:cNvPicPr>
          <p:nvPr/>
        </p:nvPicPr>
        <p:blipFill>
          <a:blip r:embed="rId2"/>
          <a:stretch>
            <a:fillRect/>
          </a:stretch>
        </p:blipFill>
        <p:spPr>
          <a:xfrm>
            <a:off x="4294020" y="4186108"/>
            <a:ext cx="4644319" cy="2519493"/>
          </a:xfrm>
          <a:prstGeom prst="rect">
            <a:avLst/>
          </a:prstGeom>
        </p:spPr>
      </p:pic>
    </p:spTree>
    <p:extLst>
      <p:ext uri="{BB962C8B-B14F-4D97-AF65-F5344CB8AC3E}">
        <p14:creationId xmlns:p14="http://schemas.microsoft.com/office/powerpoint/2010/main" val="2062418672"/>
      </p:ext>
    </p:extLst>
  </p:cSld>
  <p:clrMapOvr>
    <a:masterClrMapping/>
  </p:clrMapOvr>
  <mc:AlternateContent xmlns:mc="http://schemas.openxmlformats.org/markup-compatibility/2006" xmlns:p14="http://schemas.microsoft.com/office/powerpoint/2010/main">
    <mc:Choice Requires="p14">
      <p:transition spd="slow" p14:dur="2000" advTm="73501"/>
    </mc:Choice>
    <mc:Fallback xmlns="">
      <p:transition spd="slow" advTm="73501"/>
    </mc:Fallback>
  </mc:AlternateContent>
  <p:extLst>
    <p:ext uri="{3A86A75C-4F4B-4683-9AE1-C65F6400EC91}">
      <p14:laserTraceLst xmlns:p14="http://schemas.microsoft.com/office/powerpoint/2010/main">
        <p14:tracePtLst>
          <p14:tracePt t="624" x="25400" y="4813300"/>
          <p14:tracePt t="627" x="127000" y="4819650"/>
          <p14:tracePt t="640" x="476250" y="4851400"/>
          <p14:tracePt t="657" x="908050" y="4864100"/>
          <p14:tracePt t="690" x="1670050" y="4876800"/>
          <p14:tracePt t="723" x="2165350" y="4870450"/>
          <p14:tracePt t="757" x="2546350" y="4819650"/>
          <p14:tracePt t="774" x="2724150" y="4781550"/>
          <p14:tracePt t="790" x="2908300" y="4737100"/>
          <p14:tracePt t="807" x="3149600" y="4673600"/>
          <p14:tracePt t="824" x="3390900" y="4610100"/>
          <p14:tracePt t="840" x="3657600" y="4533900"/>
          <p14:tracePt t="857" x="3937000" y="4451350"/>
          <p14:tracePt t="874" x="4178300" y="4349750"/>
          <p14:tracePt t="890" x="4394200" y="4254500"/>
          <p14:tracePt t="907" x="4572000" y="4165600"/>
          <p14:tracePt t="924" x="4686300" y="4095750"/>
          <p14:tracePt t="940" x="4806950" y="4019550"/>
          <p14:tracePt t="957" x="4921250" y="3924300"/>
          <p14:tracePt t="973" x="5022850" y="3835400"/>
          <p14:tracePt t="991" x="5149850" y="3708400"/>
          <p14:tracePt t="1007" x="5245100" y="3594100"/>
          <p14:tracePt t="1024" x="5346700" y="3473450"/>
          <p14:tracePt t="1040" x="5422900" y="3384550"/>
          <p14:tracePt t="1057" x="5486400" y="3295650"/>
          <p14:tracePt t="1074" x="5556250" y="3225800"/>
          <p14:tracePt t="1090" x="5594350" y="3168650"/>
          <p14:tracePt t="1107" x="5626100" y="3124200"/>
          <p14:tracePt t="1123" x="5657850" y="3079750"/>
          <p14:tracePt t="1141" x="5676900" y="3054350"/>
          <p14:tracePt t="1143" x="5676900" y="3048000"/>
          <p14:tracePt t="1157" x="5689600" y="3041650"/>
          <p14:tracePt t="1174" x="5689600" y="3028950"/>
          <p14:tracePt t="1216" x="5689600" y="3022600"/>
          <p14:tracePt t="2472" x="5689600" y="3016250"/>
          <p14:tracePt t="2475" x="5689600" y="3009900"/>
          <p14:tracePt t="2490" x="5664200" y="2978150"/>
          <p14:tracePt t="2507" x="5626100" y="2933700"/>
          <p14:tracePt t="2523" x="5549900" y="2876550"/>
          <p14:tracePt t="2540" x="5435600" y="2787650"/>
          <p14:tracePt t="2557" x="5232400" y="2679700"/>
          <p14:tracePt t="2574" x="5029200" y="2590800"/>
          <p14:tracePt t="2575" x="4997450" y="2578100"/>
          <p14:tracePt t="2590" x="4749800" y="2489200"/>
          <p14:tracePt t="2607" x="4464050" y="2381250"/>
          <p14:tracePt t="2624" x="4222750" y="2273300"/>
          <p14:tracePt t="2641" x="4032250" y="2152650"/>
          <p14:tracePt t="2657" x="3937000" y="2070100"/>
          <p14:tracePt t="2673" x="3854450" y="2000250"/>
          <p14:tracePt t="2690" x="3771900" y="1943100"/>
          <p14:tracePt t="2707" x="3689350" y="1879600"/>
          <p14:tracePt t="2723" x="3581400" y="1797050"/>
          <p14:tracePt t="2740" x="3492500" y="1720850"/>
          <p14:tracePt t="2757" x="3416300" y="1638300"/>
          <p14:tracePt t="2774" x="3371850" y="1562100"/>
          <p14:tracePt t="2775" x="3365500" y="1549400"/>
          <p14:tracePt t="2790" x="3327400" y="1492250"/>
          <p14:tracePt t="2807" x="3302000" y="1454150"/>
          <p14:tracePt t="2825" x="3282950" y="1428750"/>
          <p14:tracePt t="2840" x="3276600" y="1403350"/>
          <p14:tracePt t="2857" x="3276600" y="1390650"/>
          <p14:tracePt t="3091" x="3282950" y="1390650"/>
          <p14:tracePt t="3100" x="3289300" y="1390650"/>
          <p14:tracePt t="3109" x="3295650" y="1390650"/>
          <p14:tracePt t="3124" x="3314700" y="1390650"/>
          <p14:tracePt t="3140" x="3346450" y="1390650"/>
          <p14:tracePt t="3157" x="3384550" y="1390650"/>
          <p14:tracePt t="3174" x="3435350" y="1390650"/>
          <p14:tracePt t="3190" x="3486150" y="1390650"/>
          <p14:tracePt t="3207" x="3562350" y="1390650"/>
          <p14:tracePt t="3224" x="3632200" y="1384300"/>
          <p14:tracePt t="3240" x="3721100" y="1377950"/>
          <p14:tracePt t="3257" x="3822700" y="1371600"/>
          <p14:tracePt t="3274" x="3937000" y="1365250"/>
          <p14:tracePt t="3290" x="4032250" y="1358900"/>
          <p14:tracePt t="3292" x="4051300" y="1358900"/>
          <p14:tracePt t="3307" x="4140200" y="1358900"/>
          <p14:tracePt t="3324" x="4229100" y="1358900"/>
          <p14:tracePt t="3340" x="4286250" y="1358900"/>
          <p14:tracePt t="3357" x="4349750" y="1358900"/>
          <p14:tracePt t="3374" x="4419600" y="1346200"/>
          <p14:tracePt t="3375" x="4425950" y="1346200"/>
          <p14:tracePt t="3390" x="4502150" y="1333500"/>
          <p14:tracePt t="3407" x="4578350" y="1327150"/>
          <p14:tracePt t="3424" x="4641850" y="1320800"/>
          <p14:tracePt t="3440" x="4686300" y="1314450"/>
          <p14:tracePt t="3457" x="4730750" y="1308100"/>
          <p14:tracePt t="3473" x="4768850" y="1308100"/>
          <p14:tracePt t="3475" x="4775200" y="1308100"/>
          <p14:tracePt t="3490" x="4800600" y="1308100"/>
          <p14:tracePt t="3507" x="4813300" y="1308100"/>
          <p14:tracePt t="3524" x="4826000" y="1308100"/>
          <p14:tracePt t="3540" x="4832350" y="1308100"/>
          <p14:tracePt t="4532" x="4826000" y="1308100"/>
          <p14:tracePt t="4553" x="4819650" y="1308100"/>
          <p14:tracePt t="4566" x="4819650" y="1314450"/>
          <p14:tracePt t="4576" x="4813300" y="1320800"/>
          <p14:tracePt t="4590" x="4806950" y="1327150"/>
          <p14:tracePt t="4607" x="4781550" y="1339850"/>
          <p14:tracePt t="4623" x="4743450" y="1371600"/>
          <p14:tracePt t="4640" x="4686300" y="1403350"/>
          <p14:tracePt t="4657" x="4635500" y="1435100"/>
          <p14:tracePt t="4674" x="4559300" y="1466850"/>
          <p14:tracePt t="4690" x="4470400" y="1504950"/>
          <p14:tracePt t="4707" x="4368800" y="1549400"/>
          <p14:tracePt t="4724" x="4273550" y="1587500"/>
          <p14:tracePt t="4740" x="4184650" y="1631950"/>
          <p14:tracePt t="4742" x="4171950" y="1638300"/>
          <p14:tracePt t="4757" x="4076700" y="1682750"/>
          <p14:tracePt t="4774" x="3981450" y="1733550"/>
          <p14:tracePt t="4790" x="3867150" y="1790700"/>
          <p14:tracePt t="4807" x="3746500" y="1835150"/>
          <p14:tracePt t="4824" x="3644900" y="1885950"/>
          <p14:tracePt t="4840" x="3543300" y="1924050"/>
          <p14:tracePt t="4857" x="3435350" y="1974850"/>
          <p14:tracePt t="4858" x="3429000" y="1974850"/>
          <p14:tracePt t="4874" x="3333750" y="2012950"/>
          <p14:tracePt t="4890" x="3244850" y="2044700"/>
          <p14:tracePt t="4907" x="3136900" y="2082800"/>
          <p14:tracePt t="4924" x="3028950" y="2133600"/>
          <p14:tracePt t="4940" x="2933700" y="2165350"/>
          <p14:tracePt t="4957" x="2832100" y="2203450"/>
          <p14:tracePt t="4974" x="2711450" y="2241550"/>
          <p14:tracePt t="4991" x="2628900" y="2273300"/>
          <p14:tracePt t="5007" x="2533650" y="2311400"/>
          <p14:tracePt t="5008" x="2527300" y="2311400"/>
          <p14:tracePt t="5023" x="2476500" y="2324100"/>
          <p14:tracePt t="5040" x="2413000" y="2343150"/>
          <p14:tracePt t="5058" x="2349500" y="2355850"/>
          <p14:tracePt t="5073" x="2292350" y="2374900"/>
          <p14:tracePt t="5090" x="2241550" y="2381250"/>
          <p14:tracePt t="5107" x="2171700" y="2400300"/>
          <p14:tracePt t="5124" x="2095500" y="2419350"/>
          <p14:tracePt t="5140" x="2025650" y="2438400"/>
          <p14:tracePt t="5157" x="1987550" y="2451100"/>
          <p14:tracePt t="5173" x="1974850" y="2451100"/>
          <p14:tracePt t="5269" x="1968500" y="2451100"/>
          <p14:tracePt t="5334" x="1962150" y="2451100"/>
          <p14:tracePt t="5369" x="1955800" y="2451100"/>
          <p14:tracePt t="5379" x="1949450" y="2451100"/>
          <p14:tracePt t="5397" x="1943100" y="2444750"/>
          <p14:tracePt t="5401" x="1936750" y="2444750"/>
          <p14:tracePt t="5413" x="1930400" y="2444750"/>
          <p14:tracePt t="5428" x="1930400" y="2438400"/>
          <p14:tracePt t="5440" x="1917700" y="2432050"/>
          <p14:tracePt t="5457" x="1917700" y="2425700"/>
          <p14:tracePt t="5491" x="1917700" y="2413000"/>
          <p14:tracePt t="5507" x="1924050" y="2406650"/>
          <p14:tracePt t="6085" x="1930400" y="2406650"/>
          <p14:tracePt t="6095" x="1936750" y="2406650"/>
          <p14:tracePt t="6107" x="1943100" y="2406650"/>
          <p14:tracePt t="6123" x="1955800" y="2406650"/>
          <p14:tracePt t="6141" x="1981200" y="2406650"/>
          <p14:tracePt t="6157" x="2025650" y="2406650"/>
          <p14:tracePt t="6173" x="2082800" y="2400300"/>
          <p14:tracePt t="6190" x="2159000" y="2400300"/>
          <p14:tracePt t="6207" x="2209800" y="2400300"/>
          <p14:tracePt t="6223" x="2241550" y="2400300"/>
          <p14:tracePt t="6240" x="2279650" y="2400300"/>
          <p14:tracePt t="6257" x="2343150" y="2400300"/>
          <p14:tracePt t="6274" x="2432050" y="2400300"/>
          <p14:tracePt t="6290" x="2533650" y="2400300"/>
          <p14:tracePt t="6307" x="2647950" y="2400300"/>
          <p14:tracePt t="6324" x="2762250" y="2400300"/>
          <p14:tracePt t="6326" x="2781300" y="2400300"/>
          <p14:tracePt t="6340" x="2908300" y="2393950"/>
          <p14:tracePt t="6341" x="2914650" y="2387600"/>
          <p14:tracePt t="6357" x="3073400" y="2374900"/>
          <p14:tracePt t="6374" x="3257550" y="2355850"/>
          <p14:tracePt t="6375" x="3270250" y="2355850"/>
          <p14:tracePt t="6390" x="3416300" y="2349500"/>
          <p14:tracePt t="6407" x="3556000" y="2343150"/>
          <p14:tracePt t="6423" x="3689350" y="2336800"/>
          <p14:tracePt t="6424" x="3702050" y="2336800"/>
          <p14:tracePt t="6440" x="3797300" y="2324100"/>
          <p14:tracePt t="6457" x="3943350" y="2305050"/>
          <p14:tracePt t="6474" x="4121150" y="2286000"/>
          <p14:tracePt t="6490" x="4298950" y="2273300"/>
          <p14:tracePt t="6491" x="4305300" y="2273300"/>
          <p14:tracePt t="6507" x="4445000" y="2260600"/>
          <p14:tracePt t="6523" x="4572000" y="2247900"/>
          <p14:tracePt t="6525" x="4584700" y="2241550"/>
          <p14:tracePt t="6540" x="4699000" y="2228850"/>
          <p14:tracePt t="6557" x="4826000" y="2203450"/>
          <p14:tracePt t="6573" x="4927600" y="2197100"/>
          <p14:tracePt t="6590" x="5003800" y="2184400"/>
          <p14:tracePt t="6607" x="5067300" y="2178050"/>
          <p14:tracePt t="6623" x="5118100" y="2178050"/>
          <p14:tracePt t="6641" x="5149850" y="2171700"/>
          <p14:tracePt t="6657" x="5162550" y="2171700"/>
          <p14:tracePt t="6674" x="5168900" y="2171700"/>
          <p14:tracePt t="6720" x="5175250" y="2171700"/>
          <p14:tracePt t="6755" x="5175250" y="2178050"/>
          <p14:tracePt t="6759" x="5175250" y="2184400"/>
          <p14:tracePt t="6773" x="5168900" y="2197100"/>
          <p14:tracePt t="6790" x="5156200" y="2216150"/>
          <p14:tracePt t="6807" x="5137150" y="2228850"/>
          <p14:tracePt t="6823" x="5124450" y="2235200"/>
          <p14:tracePt t="6840" x="5111750" y="2247900"/>
          <p14:tracePt t="7099" x="5118100" y="2247900"/>
          <p14:tracePt t="7220" x="5124450" y="2247900"/>
          <p14:tracePt t="7235" x="5130800" y="2247900"/>
          <p14:tracePt t="7263" x="5137150" y="2247900"/>
          <p14:tracePt t="7267" x="5143500" y="2247900"/>
          <p14:tracePt t="7273" x="5149850" y="2247900"/>
          <p14:tracePt t="7290" x="5156200" y="2247900"/>
          <p14:tracePt t="7307" x="5162550" y="2247900"/>
          <p14:tracePt t="7324" x="5168900" y="2247900"/>
          <p14:tracePt t="7340" x="5181600" y="2241550"/>
          <p14:tracePt t="7374" x="5187950" y="2241550"/>
          <p14:tracePt t="7390" x="5200650" y="2235200"/>
          <p14:tracePt t="7407" x="5213350" y="2235200"/>
          <p14:tracePt t="7424" x="5232400" y="2235200"/>
          <p14:tracePt t="7440" x="5257800" y="2235200"/>
          <p14:tracePt t="7457" x="5283200" y="2235200"/>
          <p14:tracePt t="7474" x="5314950" y="2235200"/>
          <p14:tracePt t="7490" x="5346700" y="2235200"/>
          <p14:tracePt t="7507" x="5384800" y="2235200"/>
          <p14:tracePt t="7524" x="5429250" y="2235200"/>
          <p14:tracePt t="7526" x="5441950" y="2235200"/>
          <p14:tracePt t="7540" x="5467350" y="2235200"/>
          <p14:tracePt t="7542" x="5473700" y="2235200"/>
          <p14:tracePt t="7557" x="5492750" y="2235200"/>
          <p14:tracePt t="7574" x="5511800" y="2235200"/>
          <p14:tracePt t="7590" x="5524500" y="2235200"/>
          <p14:tracePt t="7607" x="5543550" y="2235200"/>
          <p14:tracePt t="7623" x="5562600" y="2235200"/>
          <p14:tracePt t="7640" x="5568950" y="2235200"/>
          <p14:tracePt t="7657" x="5588000" y="2235200"/>
          <p14:tracePt t="7713" x="5594350" y="2235200"/>
          <p14:tracePt t="7727" x="5600700" y="2235200"/>
          <p14:tracePt t="7897" x="5607050" y="2235200"/>
          <p14:tracePt t="7907" x="5613400" y="2235200"/>
          <p14:tracePt t="7924" x="5626100" y="2235200"/>
          <p14:tracePt t="7940" x="5638800" y="2235200"/>
          <p14:tracePt t="7957" x="5664200" y="2235200"/>
          <p14:tracePt t="7973" x="5695950" y="2235200"/>
          <p14:tracePt t="7990" x="5753100" y="2228850"/>
          <p14:tracePt t="8007" x="5803900" y="2228850"/>
          <p14:tracePt t="8024" x="5867400" y="2228850"/>
          <p14:tracePt t="8040" x="5937250" y="2222500"/>
          <p14:tracePt t="8057" x="6019800" y="2222500"/>
          <p14:tracePt t="8074" x="6115050" y="2216150"/>
          <p14:tracePt t="8090" x="6210300" y="2209800"/>
          <p14:tracePt t="8092" x="6216650" y="2203450"/>
          <p14:tracePt t="8107" x="6286500" y="2203450"/>
          <p14:tracePt t="8123" x="6350000" y="2190750"/>
          <p14:tracePt t="8140" x="6394450" y="2190750"/>
          <p14:tracePt t="8157" x="6419850" y="2184400"/>
          <p14:tracePt t="8173" x="6432550" y="2184400"/>
          <p14:tracePt t="8190" x="6445250" y="2184400"/>
          <p14:tracePt t="8207" x="6451600" y="2184400"/>
          <p14:tracePt t="8223" x="6464300" y="2184400"/>
          <p14:tracePt t="8257" x="6470650" y="2184400"/>
          <p14:tracePt t="8290" x="6451600" y="2197100"/>
          <p14:tracePt t="8307" x="6388100" y="2228850"/>
          <p14:tracePt t="8324" x="6299200" y="2260600"/>
          <p14:tracePt t="8340" x="6140450" y="2317750"/>
          <p14:tracePt t="8342" x="6115050" y="2317750"/>
          <p14:tracePt t="8357" x="5943600" y="2362200"/>
          <p14:tracePt t="8358" x="5930900" y="2362200"/>
          <p14:tracePt t="8373" x="5746750" y="2400300"/>
          <p14:tracePt t="8390" x="5518150" y="2438400"/>
          <p14:tracePt t="8407" x="5226050" y="2489200"/>
          <p14:tracePt t="8423" x="4927600" y="2527300"/>
          <p14:tracePt t="8440" x="4565650" y="2559050"/>
          <p14:tracePt t="8442" x="4521200" y="2571750"/>
          <p14:tracePt t="8457" x="4216400" y="2590800"/>
          <p14:tracePt t="8474" x="3854450" y="2603500"/>
          <p14:tracePt t="8490" x="3505200" y="2609850"/>
          <p14:tracePt t="8493" x="3435350" y="2609850"/>
          <p14:tracePt t="8507" x="3155950" y="2609850"/>
          <p14:tracePt t="8508" x="3136900" y="2609850"/>
          <p14:tracePt t="8523" x="2901950" y="2609850"/>
          <p14:tracePt t="8524" x="2876550" y="2609850"/>
          <p14:tracePt t="8540" x="2647950" y="2609850"/>
          <p14:tracePt t="8557" x="2444750" y="2590800"/>
          <p14:tracePt t="8574" x="2241550" y="2571750"/>
          <p14:tracePt t="8576" x="2209800" y="2571750"/>
          <p14:tracePt t="8590" x="2082800" y="2559050"/>
          <p14:tracePt t="8607" x="1955800" y="2540000"/>
          <p14:tracePt t="8624" x="1866900" y="2527300"/>
          <p14:tracePt t="8640" x="1778000" y="2520950"/>
          <p14:tracePt t="8658" x="1670050" y="2514600"/>
          <p14:tracePt t="8673" x="1587500" y="2508250"/>
          <p14:tracePt t="8690" x="1517650" y="2508250"/>
          <p14:tracePt t="8691" x="1511300" y="2508250"/>
          <p14:tracePt t="8707" x="1447800" y="2508250"/>
          <p14:tracePt t="8724" x="1358900" y="2508250"/>
          <p14:tracePt t="8740" x="1263650" y="2501900"/>
          <p14:tracePt t="8741" x="1250950" y="2501900"/>
          <p14:tracePt t="8757" x="1181100" y="2501900"/>
          <p14:tracePt t="8774" x="1123950" y="2501900"/>
          <p14:tracePt t="8790" x="1054100" y="2501900"/>
          <p14:tracePt t="8807" x="996950" y="2501900"/>
          <p14:tracePt t="8824" x="952500" y="2501900"/>
          <p14:tracePt t="8840" x="914400" y="2501900"/>
          <p14:tracePt t="8857" x="876300" y="2501900"/>
          <p14:tracePt t="8873" x="844550" y="2495550"/>
          <p14:tracePt t="8890" x="812800" y="2495550"/>
          <p14:tracePt t="8907" x="774700" y="2489200"/>
          <p14:tracePt t="8924" x="749300" y="2489200"/>
          <p14:tracePt t="8940" x="730250" y="2489200"/>
          <p14:tracePt t="8957" x="723900" y="2489200"/>
          <p14:tracePt t="8973" x="723900" y="2482850"/>
          <p14:tracePt t="8991" x="717550" y="2482850"/>
          <p14:tracePt t="9049" x="717550" y="2476500"/>
          <p14:tracePt t="9126" x="717550" y="2470150"/>
          <p14:tracePt t="9130" x="717550" y="2463800"/>
          <p14:tracePt t="9140" x="717550" y="2457450"/>
          <p14:tracePt t="9158" x="736600" y="2444750"/>
          <p14:tracePt t="9175" x="755650" y="2425700"/>
          <p14:tracePt t="9190" x="768350" y="2400300"/>
          <p14:tracePt t="9207" x="781050" y="2381250"/>
          <p14:tracePt t="9224" x="793750" y="2368550"/>
          <p14:tracePt t="9240" x="800100" y="2355850"/>
          <p14:tracePt t="9257" x="806450" y="2349500"/>
          <p14:tracePt t="9290" x="812800" y="2349500"/>
          <p14:tracePt t="9307" x="812800" y="2343150"/>
          <p14:tracePt t="9367" x="806450" y="2343150"/>
          <p14:tracePt t="9371" x="800100" y="2343150"/>
          <p14:tracePt t="9376" x="793750" y="2349500"/>
          <p14:tracePt t="9391" x="774700" y="2362200"/>
          <p14:tracePt t="9407" x="749300" y="2387600"/>
          <p14:tracePt t="9423" x="736600" y="2406650"/>
          <p14:tracePt t="9440" x="723900" y="2432050"/>
          <p14:tracePt t="9457" x="717550" y="2444750"/>
          <p14:tracePt t="9473" x="717550" y="2451100"/>
          <p14:tracePt t="9490" x="717550" y="2463800"/>
          <p14:tracePt t="9507" x="711200" y="2470150"/>
          <p14:tracePt t="9540" x="711200" y="2482850"/>
          <p14:tracePt t="9557" x="711200" y="2489200"/>
          <p14:tracePt t="9575" x="711200" y="2501900"/>
          <p14:tracePt t="9635" x="711200" y="2508250"/>
          <p14:tracePt t="9687" x="717550" y="2508250"/>
          <p14:tracePt t="9709" x="723900" y="2508250"/>
          <p14:tracePt t="9719" x="730250" y="2508250"/>
          <p14:tracePt t="9731" x="736600" y="2501900"/>
          <p14:tracePt t="9740" x="742950" y="2501900"/>
          <p14:tracePt t="9757" x="749300" y="2501900"/>
          <p14:tracePt t="9773" x="762000" y="2495550"/>
          <p14:tracePt t="9790" x="774700" y="2495550"/>
          <p14:tracePt t="9807" x="793750" y="2489200"/>
          <p14:tracePt t="9823" x="806450" y="2489200"/>
          <p14:tracePt t="9840" x="812800" y="2476500"/>
          <p14:tracePt t="9857" x="825500" y="2476500"/>
          <p14:tracePt t="9891" x="831850" y="2476500"/>
          <p14:tracePt t="12971" x="825500" y="2476500"/>
          <p14:tracePt t="12979" x="819150" y="2476500"/>
          <p14:tracePt t="12986" x="812800" y="2476500"/>
          <p14:tracePt t="13008" x="800100" y="2482850"/>
          <p14:tracePt t="13040" x="787400" y="2482850"/>
          <p14:tracePt t="13111" x="781050" y="2482850"/>
          <p14:tracePt t="13146" x="774700" y="2482850"/>
          <p14:tracePt t="13153" x="768350" y="2482850"/>
          <p14:tracePt t="13163" x="768350" y="2489200"/>
          <p14:tracePt t="13181" x="762000" y="2489200"/>
          <p14:tracePt t="13197" x="755650" y="2489200"/>
          <p14:tracePt t="13218" x="749300" y="2489200"/>
          <p14:tracePt t="17466" x="749300" y="2495550"/>
          <p14:tracePt t="17480" x="749300" y="2501900"/>
          <p14:tracePt t="17488" x="749300" y="2508250"/>
          <p14:tracePt t="17492" x="749300" y="2514600"/>
          <p14:tracePt t="17507" x="749300" y="2546350"/>
          <p14:tracePt t="17524" x="742950" y="2578100"/>
          <p14:tracePt t="17540" x="736600" y="2609850"/>
          <p14:tracePt t="17557" x="723900" y="2641600"/>
          <p14:tracePt t="17574" x="723900" y="2654300"/>
          <p14:tracePt t="17590" x="711200" y="2673350"/>
          <p14:tracePt t="17607" x="704850" y="2679700"/>
          <p14:tracePt t="17640" x="698500" y="2686050"/>
          <p14:tracePt t="17674" x="692150" y="2692400"/>
          <p14:tracePt t="17709" x="692150" y="2698750"/>
          <p14:tracePt t="17716" x="685800" y="2698750"/>
          <p14:tracePt t="17723" x="685800" y="2705100"/>
          <p14:tracePt t="17741" x="666750" y="2717800"/>
          <p14:tracePt t="17757" x="647700" y="2736850"/>
          <p14:tracePt t="17774" x="628650" y="2755900"/>
          <p14:tracePt t="17790" x="603250" y="2774950"/>
          <p14:tracePt t="17807" x="577850" y="2800350"/>
          <p14:tracePt t="17824" x="565150" y="2813050"/>
          <p14:tracePt t="17840" x="558800" y="2819400"/>
          <p14:tracePt t="17857" x="546100" y="2832100"/>
          <p14:tracePt t="18376" x="546100" y="2838450"/>
          <p14:tracePt t="18398" x="546100" y="2844800"/>
          <p14:tracePt t="18407" x="546100" y="2851150"/>
          <p14:tracePt t="18413" x="546100" y="2857500"/>
          <p14:tracePt t="18423" x="546100" y="2863850"/>
          <p14:tracePt t="18441" x="546100" y="2882900"/>
          <p14:tracePt t="18457" x="558800" y="2921000"/>
          <p14:tracePt t="18474" x="571500" y="2959100"/>
          <p14:tracePt t="18490" x="577850" y="2990850"/>
          <p14:tracePt t="18507" x="584200" y="3003550"/>
          <p14:tracePt t="18523" x="584200" y="3009900"/>
          <p14:tracePt t="19998" x="590550" y="3009900"/>
          <p14:tracePt t="20014" x="596900" y="3009900"/>
          <p14:tracePt t="20021" x="603250" y="3009900"/>
          <p14:tracePt t="20033" x="609600" y="3009900"/>
          <p14:tracePt t="20040" x="622300" y="3009900"/>
          <p14:tracePt t="20074" x="628650" y="3009900"/>
          <p14:tracePt t="20110" x="635000" y="3009900"/>
          <p14:tracePt t="20474" x="641350" y="3009900"/>
          <p14:tracePt t="20479" x="647700" y="3009900"/>
          <p14:tracePt t="20490" x="666750" y="3016250"/>
          <p14:tracePt t="20507" x="717550" y="3022600"/>
          <p14:tracePt t="20524" x="774700" y="3028950"/>
          <p14:tracePt t="20540" x="850900" y="3028950"/>
          <p14:tracePt t="20542" x="863600" y="3028950"/>
          <p14:tracePt t="20557" x="958850" y="3022600"/>
          <p14:tracePt t="20558" x="965200" y="3022600"/>
          <p14:tracePt t="20574" x="1104900" y="3016250"/>
          <p14:tracePt t="20590" x="1308100" y="3009900"/>
          <p14:tracePt t="20607" x="1562100" y="3009900"/>
          <p14:tracePt t="20624" x="1854200" y="3003550"/>
          <p14:tracePt t="20640" x="2114550" y="3003550"/>
          <p14:tracePt t="20657" x="2400300" y="2997200"/>
          <p14:tracePt t="20659" x="2432050" y="2997200"/>
          <p14:tracePt t="20674" x="2654300" y="2990850"/>
          <p14:tracePt t="20690" x="2813050" y="2984500"/>
          <p14:tracePt t="20707" x="2895600" y="2984500"/>
          <p14:tracePt t="20724" x="2959100" y="2984500"/>
          <p14:tracePt t="20741" x="3016250" y="2984500"/>
          <p14:tracePt t="20757" x="3067050" y="2978150"/>
          <p14:tracePt t="20774" x="3117850" y="2959100"/>
          <p14:tracePt t="20790" x="3187700" y="2946400"/>
          <p14:tracePt t="20807" x="3251200" y="2927350"/>
          <p14:tracePt t="20823" x="3321050" y="2914650"/>
          <p14:tracePt t="20841" x="3416300" y="2914650"/>
          <p14:tracePt t="20842" x="3429000" y="2914650"/>
          <p14:tracePt t="20857" x="3530600" y="2901950"/>
          <p14:tracePt t="20858" x="3536950" y="2901950"/>
          <p14:tracePt t="20874" x="3619500" y="2895600"/>
          <p14:tracePt t="20890" x="3714750" y="2895600"/>
          <p14:tracePt t="20907" x="3790950" y="2895600"/>
          <p14:tracePt t="20908" x="3797300" y="2895600"/>
          <p14:tracePt t="20923" x="3835400" y="2895600"/>
          <p14:tracePt t="20940" x="3860800" y="2895600"/>
          <p14:tracePt t="20957" x="3873500" y="2895600"/>
          <p14:tracePt t="20974" x="3879850" y="2901950"/>
          <p14:tracePt t="21007" x="3886200" y="2901950"/>
          <p14:tracePt t="21052" x="3886200" y="2908300"/>
          <p14:tracePt t="21057" x="3886200" y="2914650"/>
          <p14:tracePt t="21073" x="3873500" y="2940050"/>
          <p14:tracePt t="21091" x="3867150" y="2984500"/>
          <p14:tracePt t="21107" x="3854450" y="3016250"/>
          <p14:tracePt t="21124" x="3848100" y="3035300"/>
          <p14:tracePt t="21140" x="3848100" y="3054350"/>
          <p14:tracePt t="21157" x="3848100" y="3060700"/>
          <p14:tracePt t="21174" x="3848100" y="3067050"/>
          <p14:tracePt t="21219" x="3854450" y="3067050"/>
          <p14:tracePt t="21234" x="3860800" y="3067050"/>
          <p14:tracePt t="21261" x="3867150" y="3067050"/>
          <p14:tracePt t="21289" x="3873500" y="3067050"/>
          <p14:tracePt t="21292" x="3879850" y="3067050"/>
          <p14:tracePt t="21307" x="3892550" y="3067050"/>
          <p14:tracePt t="21324" x="3924300" y="3060700"/>
          <p14:tracePt t="21341" x="3962400" y="3054350"/>
          <p14:tracePt t="21357" x="3975100" y="3054350"/>
          <p14:tracePt t="21374" x="3994150" y="3054350"/>
          <p14:tracePt t="21391" x="3994150" y="3048000"/>
          <p14:tracePt t="21407" x="4000500" y="3048000"/>
          <p14:tracePt t="21424" x="4006850" y="3048000"/>
          <p14:tracePt t="21743" x="4013200" y="3048000"/>
          <p14:tracePt t="21745" x="4019550" y="3048000"/>
          <p14:tracePt t="21757" x="4064000" y="3048000"/>
          <p14:tracePt t="21774" x="4133850" y="3048000"/>
          <p14:tracePt t="21790" x="4197350" y="3048000"/>
          <p14:tracePt t="21807" x="4260850" y="3048000"/>
          <p14:tracePt t="21823" x="4311650" y="3048000"/>
          <p14:tracePt t="21840" x="4375150" y="3048000"/>
          <p14:tracePt t="21857" x="4451350" y="3054350"/>
          <p14:tracePt t="21874" x="4521200" y="3060700"/>
          <p14:tracePt t="21890" x="4591050" y="3060700"/>
          <p14:tracePt t="21907" x="4667250" y="3060700"/>
          <p14:tracePt t="21924" x="4730750" y="3060700"/>
          <p14:tracePt t="21940" x="4800600" y="3060700"/>
          <p14:tracePt t="21957" x="4876800" y="3060700"/>
          <p14:tracePt t="21973" x="4940300" y="3060700"/>
          <p14:tracePt t="21990" x="5016500" y="3060700"/>
          <p14:tracePt t="22007" x="5086350" y="3060700"/>
          <p14:tracePt t="22023" x="5168900" y="3060700"/>
          <p14:tracePt t="22040" x="5238750" y="3060700"/>
          <p14:tracePt t="22057" x="5314950" y="3060700"/>
          <p14:tracePt t="22074" x="5365750" y="3060700"/>
          <p14:tracePt t="22091" x="5391150" y="3060700"/>
          <p14:tracePt t="22107" x="5403850" y="3067050"/>
          <p14:tracePt t="22124" x="5422900" y="3073400"/>
          <p14:tracePt t="22141" x="5441950" y="3079750"/>
          <p14:tracePt t="22157" x="5461000" y="3086100"/>
          <p14:tracePt t="22174" x="5505450" y="3092450"/>
          <p14:tracePt t="22190" x="5543550" y="3092450"/>
          <p14:tracePt t="22208" x="5588000" y="3092450"/>
          <p14:tracePt t="22223" x="5626100" y="3105150"/>
          <p14:tracePt t="22240" x="5664200" y="3111500"/>
          <p14:tracePt t="22257" x="5695950" y="3111500"/>
          <p14:tracePt t="22274" x="5734050" y="3111500"/>
          <p14:tracePt t="22290" x="5772150" y="3111500"/>
          <p14:tracePt t="22307" x="5810250" y="3111500"/>
          <p14:tracePt t="22324" x="5854700" y="3111500"/>
          <p14:tracePt t="22340" x="5892800" y="3111500"/>
          <p14:tracePt t="22357" x="5924550" y="3111500"/>
          <p14:tracePt t="22374" x="5962650" y="3105150"/>
          <p14:tracePt t="22390" x="5994400" y="3098800"/>
          <p14:tracePt t="22393" x="6000750" y="3098800"/>
          <p14:tracePt t="22407" x="6019800" y="3098800"/>
          <p14:tracePt t="22424" x="6045200" y="3098800"/>
          <p14:tracePt t="22440" x="6064250" y="3098800"/>
          <p14:tracePt t="22457" x="6083300" y="3098800"/>
          <p14:tracePt t="22474" x="6102350" y="3098800"/>
          <p14:tracePt t="22507" x="6115050" y="3098800"/>
          <p14:tracePt t="22540" x="6127750" y="3098800"/>
          <p14:tracePt t="22557" x="6134100" y="3098800"/>
          <p14:tracePt t="22590" x="6140450" y="3098800"/>
          <p14:tracePt t="23738" x="6134100" y="3098800"/>
          <p14:tracePt t="23740" x="6121400" y="3098800"/>
          <p14:tracePt t="23757" x="6032500" y="3111500"/>
          <p14:tracePt t="23774" x="5918200" y="3124200"/>
          <p14:tracePt t="23791" x="5734050" y="3143250"/>
          <p14:tracePt t="23807" x="5486400" y="3162300"/>
          <p14:tracePt t="23824" x="5226050" y="3194050"/>
          <p14:tracePt t="23840" x="4978400" y="3213100"/>
          <p14:tracePt t="23857" x="4743450" y="3238500"/>
          <p14:tracePt t="23874" x="4565650" y="3257550"/>
          <p14:tracePt t="23890" x="4432300" y="3276600"/>
          <p14:tracePt t="23907" x="4330700" y="3282950"/>
          <p14:tracePt t="23923" x="4241800" y="3302000"/>
          <p14:tracePt t="23940" x="4152900" y="3314700"/>
          <p14:tracePt t="23957" x="4044950" y="3321050"/>
          <p14:tracePt t="23975" x="3905250" y="3340100"/>
          <p14:tracePt t="23990" x="3778250" y="3359150"/>
          <p14:tracePt t="24007" x="3638550" y="3378200"/>
          <p14:tracePt t="24024" x="3524250" y="3390900"/>
          <p14:tracePt t="24041" x="3409950" y="3403600"/>
          <p14:tracePt t="24041" x="3403600" y="3403600"/>
          <p14:tracePt t="24057" x="3321050" y="3409950"/>
          <p14:tracePt t="24074" x="3263900" y="3416300"/>
          <p14:tracePt t="24076" x="3251200" y="3416300"/>
          <p14:tracePt t="24090" x="3232150" y="3416300"/>
          <p14:tracePt t="24107" x="3225800" y="3416300"/>
          <p14:tracePt t="24124" x="3219450" y="3416300"/>
          <p14:tracePt t="24141" x="3213100" y="3416300"/>
          <p14:tracePt t="24157" x="3206750" y="3416300"/>
          <p14:tracePt t="24174" x="3187700" y="3416300"/>
          <p14:tracePt t="24190" x="3162300" y="3416300"/>
          <p14:tracePt t="24207" x="3143250" y="3416300"/>
          <p14:tracePt t="24223" x="3130550" y="3409950"/>
          <p14:tracePt t="24240" x="3117850" y="3409950"/>
          <p14:tracePt t="24257" x="3111500" y="3409950"/>
          <p14:tracePt t="24273" x="3111500" y="3403600"/>
          <p14:tracePt t="24291" x="3105150" y="3403600"/>
          <p14:tracePt t="24292" x="3098800" y="3403600"/>
          <p14:tracePt t="24307" x="3092450" y="3397250"/>
          <p14:tracePt t="24325" x="3079750" y="3390900"/>
          <p14:tracePt t="24340" x="3079750" y="3384550"/>
          <p14:tracePt t="24358" x="3067050" y="3378200"/>
          <p14:tracePt t="24374" x="3060700" y="3378200"/>
          <p14:tracePt t="24391" x="3048000" y="3378200"/>
          <p14:tracePt t="24407" x="3035300" y="3371850"/>
          <p14:tracePt t="24424" x="3022600" y="3371850"/>
          <p14:tracePt t="24441" x="3003550" y="3365500"/>
          <p14:tracePt t="24457" x="2978150" y="3359150"/>
          <p14:tracePt t="24475" x="2946400" y="3359150"/>
          <p14:tracePt t="24491" x="2921000" y="3359150"/>
          <p14:tracePt t="24507" x="2889250" y="3359150"/>
          <p14:tracePt t="24509" x="2882900" y="3359150"/>
          <p14:tracePt t="24524" x="2838450" y="3359150"/>
          <p14:tracePt t="24540" x="2781300" y="3352800"/>
          <p14:tracePt t="24557" x="2724150" y="3352800"/>
          <p14:tracePt t="24574" x="2673350" y="3352800"/>
          <p14:tracePt t="24591" x="2641600" y="3346450"/>
          <p14:tracePt t="24607" x="2622550" y="3340100"/>
          <p14:tracePt t="24624" x="2597150" y="3340100"/>
          <p14:tracePt t="24641" x="2552700" y="3340100"/>
          <p14:tracePt t="24657" x="2514600" y="3340100"/>
          <p14:tracePt t="24659" x="2501900" y="3340100"/>
          <p14:tracePt t="24674" x="2457450" y="3352800"/>
          <p14:tracePt t="24691" x="2393950" y="3359150"/>
          <p14:tracePt t="24707" x="2336800" y="3371850"/>
          <p14:tracePt t="24709" x="2330450" y="3371850"/>
          <p14:tracePt t="24724" x="2286000" y="3378200"/>
          <p14:tracePt t="24740" x="2247900" y="3384550"/>
          <p14:tracePt t="24758" x="2235200" y="3384550"/>
          <p14:tracePt t="24774" x="2228850" y="3384550"/>
          <p14:tracePt t="24790" x="2216150" y="3384550"/>
          <p14:tracePt t="24834" x="2209800" y="3384550"/>
          <p14:tracePt t="24875" x="2203450" y="3384550"/>
          <p14:tracePt t="24876" x="2203450" y="3390900"/>
          <p14:tracePt t="24897" x="2203450" y="3397250"/>
          <p14:tracePt t="25586" x="2209800" y="3397250"/>
          <p14:tracePt t="25593" x="2216150" y="3397250"/>
          <p14:tracePt t="25595" x="2222500" y="3397250"/>
          <p14:tracePt t="25607" x="2260600" y="3397250"/>
          <p14:tracePt t="25624" x="2317750" y="3390900"/>
          <p14:tracePt t="25641" x="2381250" y="3384550"/>
          <p14:tracePt t="25643" x="2393950" y="3384550"/>
          <p14:tracePt t="25657" x="2444750" y="3384550"/>
          <p14:tracePt t="25674" x="2508250" y="3384550"/>
          <p14:tracePt t="25691" x="2578100" y="3384550"/>
          <p14:tracePt t="25707" x="2660650" y="3384550"/>
          <p14:tracePt t="25724" x="2736850" y="3384550"/>
          <p14:tracePt t="25740" x="2787650" y="3384550"/>
          <p14:tracePt t="25757" x="2838450" y="3384550"/>
          <p14:tracePt t="25774" x="2901950" y="3384550"/>
          <p14:tracePt t="25791" x="2990850" y="3384550"/>
          <p14:tracePt t="25807" x="3067050" y="3384550"/>
          <p14:tracePt t="25824" x="3130550" y="3384550"/>
          <p14:tracePt t="25826" x="3143250" y="3384550"/>
          <p14:tracePt t="25841" x="3175000" y="3384550"/>
          <p14:tracePt t="25857" x="3206750" y="3384550"/>
          <p14:tracePt t="25874" x="3244850" y="3390900"/>
          <p14:tracePt t="25890" x="3289300" y="3390900"/>
          <p14:tracePt t="25907" x="3333750" y="3390900"/>
          <p14:tracePt t="25924" x="3378200" y="3390900"/>
          <p14:tracePt t="25940" x="3429000" y="3390900"/>
          <p14:tracePt t="25958" x="3486150" y="3390900"/>
          <p14:tracePt t="25974" x="3517900" y="3390900"/>
          <p14:tracePt t="25990" x="3543300" y="3390900"/>
          <p14:tracePt t="26007" x="3568700" y="3390900"/>
          <p14:tracePt t="26009" x="3575050" y="3390900"/>
          <p14:tracePt t="26024" x="3594100" y="3390900"/>
          <p14:tracePt t="26040" x="3619500" y="3390900"/>
          <p14:tracePt t="26058" x="3638550" y="3384550"/>
          <p14:tracePt t="26074" x="3657600" y="3384550"/>
          <p14:tracePt t="26090" x="3676650" y="3384550"/>
          <p14:tracePt t="26107" x="3695700" y="3384550"/>
          <p14:tracePt t="26124" x="3708400" y="3384550"/>
          <p14:tracePt t="26141" x="3733800" y="3384550"/>
          <p14:tracePt t="26157" x="3752850" y="3384550"/>
          <p14:tracePt t="26174" x="3771900" y="3384550"/>
          <p14:tracePt t="26190" x="3784600" y="3384550"/>
          <p14:tracePt t="26224" x="3790950" y="3384550"/>
          <p14:tracePt t="26257" x="3797300" y="3384550"/>
          <p14:tracePt t="27708" x="3803650" y="3384550"/>
          <p14:tracePt t="27710" x="3810000" y="3384550"/>
          <p14:tracePt t="27724" x="3848100" y="3384550"/>
          <p14:tracePt t="27740" x="3937000" y="3384550"/>
          <p14:tracePt t="27757" x="4102100" y="3359150"/>
          <p14:tracePt t="27774" x="4286250" y="3333750"/>
          <p14:tracePt t="27790" x="4425950" y="3327400"/>
          <p14:tracePt t="27807" x="4540250" y="3314700"/>
          <p14:tracePt t="27825" x="4660900" y="3314700"/>
          <p14:tracePt t="27840" x="4756150" y="3321050"/>
          <p14:tracePt t="27857" x="4851400" y="3333750"/>
          <p14:tracePt t="27874" x="4914900" y="3352800"/>
          <p14:tracePt t="27891" x="4965700" y="3352800"/>
          <p14:tracePt t="27907" x="5029200" y="3352800"/>
          <p14:tracePt t="27924" x="5099050" y="3352800"/>
          <p14:tracePt t="27941" x="5175250" y="3352800"/>
          <p14:tracePt t="27957" x="5232400" y="3352800"/>
          <p14:tracePt t="27974" x="5276850" y="3352800"/>
          <p14:tracePt t="27990" x="5334000" y="3346450"/>
          <p14:tracePt t="28007" x="5410200" y="3346450"/>
          <p14:tracePt t="28024" x="5486400" y="3346450"/>
          <p14:tracePt t="28041" x="5562600" y="3346450"/>
          <p14:tracePt t="28057" x="5619750" y="3346450"/>
          <p14:tracePt t="28059" x="5626100" y="3346450"/>
          <p14:tracePt t="28074" x="5683250" y="3346450"/>
          <p14:tracePt t="28091" x="5746750" y="3346450"/>
          <p14:tracePt t="28107" x="5816600" y="3346450"/>
          <p14:tracePt t="28124" x="5880100" y="3346450"/>
          <p14:tracePt t="28141" x="5949950" y="3346450"/>
          <p14:tracePt t="28158" x="6032500" y="3340100"/>
          <p14:tracePt t="28159" x="6038850" y="3340100"/>
          <p14:tracePt t="28174" x="6134100" y="3327400"/>
          <p14:tracePt t="28190" x="6261100" y="3308350"/>
          <p14:tracePt t="28207" x="6407150" y="3295650"/>
          <p14:tracePt t="28224" x="6515100" y="3276600"/>
          <p14:tracePt t="28241" x="6597650" y="3276600"/>
          <p14:tracePt t="28257" x="6667500" y="3263900"/>
          <p14:tracePt t="28274" x="6724650" y="3263900"/>
          <p14:tracePt t="28291" x="6775450" y="3257550"/>
          <p14:tracePt t="28307" x="6819900" y="3257550"/>
          <p14:tracePt t="28324" x="6838950" y="3257550"/>
          <p14:tracePt t="28340" x="6858000" y="3257550"/>
          <p14:tracePt t="28357" x="6864350" y="3257550"/>
          <p14:tracePt t="28374" x="6870700" y="3257550"/>
          <p14:tracePt t="28443" x="6864350" y="3257550"/>
          <p14:tracePt t="28448" x="6858000" y="3257550"/>
          <p14:tracePt t="28457" x="6826250" y="3263900"/>
          <p14:tracePt t="28474" x="6711950" y="3289300"/>
          <p14:tracePt t="28491" x="6584950" y="3314700"/>
          <p14:tracePt t="28493" x="6565900" y="3321050"/>
          <p14:tracePt t="28507" x="6457950" y="3333750"/>
          <p14:tracePt t="28524" x="6311900" y="3352800"/>
          <p14:tracePt t="28541" x="6165850" y="3365500"/>
          <p14:tracePt t="28557" x="5975350" y="3390900"/>
          <p14:tracePt t="28559" x="5956300" y="3390900"/>
          <p14:tracePt t="28574" x="5727700" y="3403600"/>
          <p14:tracePt t="28591" x="5486400" y="3422650"/>
          <p14:tracePt t="28607" x="5276850" y="3435350"/>
          <p14:tracePt t="28624" x="5041900" y="3441700"/>
          <p14:tracePt t="28641" x="4876800" y="3448050"/>
          <p14:tracePt t="28657" x="4705350" y="3454400"/>
          <p14:tracePt t="28674" x="4546600" y="3454400"/>
          <p14:tracePt t="28690" x="4413250" y="3460750"/>
          <p14:tracePt t="28707" x="4298950" y="3473450"/>
          <p14:tracePt t="28709" x="4292600" y="3473450"/>
          <p14:tracePt t="28724" x="4191000" y="3486150"/>
          <p14:tracePt t="28741" x="4038600" y="3498850"/>
          <p14:tracePt t="28742" x="4032250" y="3498850"/>
          <p14:tracePt t="28757" x="3879850" y="3517900"/>
          <p14:tracePt t="28774" x="3695700" y="3536950"/>
          <p14:tracePt t="28791" x="3549650" y="3556000"/>
          <p14:tracePt t="28807" x="3397250" y="3575050"/>
          <p14:tracePt t="28824" x="3270250" y="3594100"/>
          <p14:tracePt t="28840" x="3168650" y="3600450"/>
          <p14:tracePt t="28857" x="3073400" y="3619500"/>
          <p14:tracePt t="28874" x="2990850" y="3619500"/>
          <p14:tracePt t="28891" x="2914650" y="3638550"/>
          <p14:tracePt t="28907" x="2832100" y="3644900"/>
          <p14:tracePt t="28924" x="2692400" y="3670300"/>
          <p14:tracePt t="28940" x="2527300" y="3702050"/>
          <p14:tracePt t="28957" x="2349500" y="3727450"/>
          <p14:tracePt t="28974" x="2222500" y="3746500"/>
          <p14:tracePt t="28991" x="2089150" y="3759200"/>
          <p14:tracePt t="29007" x="1962150" y="3759200"/>
          <p14:tracePt t="29009" x="1949450" y="3759200"/>
          <p14:tracePt t="29024" x="1847850" y="3765550"/>
          <p14:tracePt t="29041" x="1765300" y="3765550"/>
          <p14:tracePt t="29042" x="1752600" y="3765550"/>
          <p14:tracePt t="29057" x="1676400" y="3765550"/>
          <p14:tracePt t="29074" x="1581150" y="3752850"/>
          <p14:tracePt t="29090" x="1485900" y="3746500"/>
          <p14:tracePt t="29092" x="1466850" y="3746500"/>
          <p14:tracePt t="29107" x="1358900" y="3746500"/>
          <p14:tracePt t="29124" x="1212850" y="3740150"/>
          <p14:tracePt t="29140" x="1104900" y="3740150"/>
          <p14:tracePt t="29157" x="1054100" y="3740150"/>
          <p14:tracePt t="29159" x="1047750" y="3740150"/>
          <p14:tracePt t="29174" x="1028700" y="3733800"/>
          <p14:tracePt t="29190" x="1009650" y="3733800"/>
          <p14:tracePt t="29207" x="990600" y="3733800"/>
          <p14:tracePt t="29224" x="971550" y="3733800"/>
          <p14:tracePt t="29240" x="965200" y="3733800"/>
          <p14:tracePt t="29344" x="971550" y="3733800"/>
          <p14:tracePt t="29352" x="977900" y="3733800"/>
          <p14:tracePt t="29357" x="990600" y="3733800"/>
          <p14:tracePt t="29374" x="1022350" y="3714750"/>
          <p14:tracePt t="29391" x="1054100" y="3708400"/>
          <p14:tracePt t="29408" x="1098550" y="3702050"/>
          <p14:tracePt t="29424" x="1149350" y="3695700"/>
          <p14:tracePt t="29440" x="1219200" y="3683000"/>
          <p14:tracePt t="29457" x="1295400" y="3683000"/>
          <p14:tracePt t="29474" x="1371600" y="3676650"/>
          <p14:tracePt t="29491" x="1441450" y="3670300"/>
          <p14:tracePt t="29507" x="1517650" y="3663950"/>
          <p14:tracePt t="29524" x="1587500" y="3651250"/>
          <p14:tracePt t="29540" x="1631950" y="3644900"/>
          <p14:tracePt t="29557" x="1644650" y="3644900"/>
          <p14:tracePt t="29574" x="1651000" y="3644900"/>
          <p14:tracePt t="29971" x="1657350" y="3644900"/>
          <p14:tracePt t="29975" x="1663700" y="3644900"/>
          <p14:tracePt t="29991" x="1720850" y="3644900"/>
          <p14:tracePt t="30007" x="1816100" y="3644900"/>
          <p14:tracePt t="30024" x="1924050" y="3632200"/>
          <p14:tracePt t="30041" x="2012950" y="3619500"/>
          <p14:tracePt t="30057" x="2089150" y="3613150"/>
          <p14:tracePt t="30074" x="2178050" y="3600450"/>
          <p14:tracePt t="30075" x="2184400" y="3600450"/>
          <p14:tracePt t="30091" x="2266950" y="3594100"/>
          <p14:tracePt t="30107" x="2349500" y="3594100"/>
          <p14:tracePt t="30124" x="2419350" y="3594100"/>
          <p14:tracePt t="30141" x="2501900" y="3594100"/>
          <p14:tracePt t="30157" x="2578100" y="3600450"/>
          <p14:tracePt t="30174" x="2641600" y="3606800"/>
          <p14:tracePt t="30191" x="2717800" y="3606800"/>
          <p14:tracePt t="30207" x="2762250" y="3606800"/>
          <p14:tracePt t="30224" x="2806700" y="3606800"/>
          <p14:tracePt t="30240" x="2844800" y="3606800"/>
          <p14:tracePt t="30258" x="2876550" y="3606800"/>
          <p14:tracePt t="30274" x="2889250" y="3606800"/>
          <p14:tracePt t="30290" x="2895600" y="3606800"/>
          <p14:tracePt t="31206" x="2908300" y="3606800"/>
          <p14:tracePt t="31224" x="2959100" y="3600450"/>
          <p14:tracePt t="31241" x="3028950" y="3594100"/>
          <p14:tracePt t="31257" x="3086100" y="3594100"/>
          <p14:tracePt t="31274" x="3136900" y="3587750"/>
          <p14:tracePt t="31291" x="3175000" y="3581400"/>
          <p14:tracePt t="31307" x="3225800" y="3581400"/>
          <p14:tracePt t="31324" x="3282950" y="3581400"/>
          <p14:tracePt t="31341" x="3321050" y="3581400"/>
          <p14:tracePt t="31357" x="3346450" y="3568700"/>
          <p14:tracePt t="31374" x="3378200" y="3568700"/>
          <p14:tracePt t="31391" x="3409950" y="3562350"/>
          <p14:tracePt t="31407" x="3460750" y="3549650"/>
          <p14:tracePt t="31424" x="3498850" y="3549650"/>
          <p14:tracePt t="31440" x="3524250" y="3543300"/>
          <p14:tracePt t="31458" x="3543300" y="3543300"/>
          <p14:tracePt t="31474" x="3562350" y="3543300"/>
          <p14:tracePt t="31490" x="3581400" y="3543300"/>
          <p14:tracePt t="31508" x="3594100" y="3543300"/>
          <p14:tracePt t="31526" x="3613150" y="3543300"/>
          <p14:tracePt t="31540" x="3638550" y="3543300"/>
          <p14:tracePt t="31557" x="3683000" y="3536950"/>
          <p14:tracePt t="31574" x="3740150" y="3536950"/>
          <p14:tracePt t="31591" x="3810000" y="3536950"/>
          <p14:tracePt t="31592" x="3816350" y="3536950"/>
          <p14:tracePt t="31607" x="3867150" y="3536950"/>
          <p14:tracePt t="31624" x="3911600" y="3536950"/>
          <p14:tracePt t="31641" x="3943350" y="3536950"/>
          <p14:tracePt t="31657" x="3975100" y="3543300"/>
          <p14:tracePt t="31674" x="4000500" y="3543300"/>
          <p14:tracePt t="31691" x="4032250" y="3543300"/>
          <p14:tracePt t="31707" x="4076700" y="3543300"/>
          <p14:tracePt t="31724" x="4146550" y="3549650"/>
          <p14:tracePt t="31740" x="4216400" y="3562350"/>
          <p14:tracePt t="31741" x="4222750" y="3562350"/>
          <p14:tracePt t="31757" x="4298950" y="3562350"/>
          <p14:tracePt t="31774" x="4368800" y="3575050"/>
          <p14:tracePt t="31791" x="4445000" y="3587750"/>
          <p14:tracePt t="31807" x="4508500" y="3606800"/>
          <p14:tracePt t="31824" x="4565650" y="3619500"/>
          <p14:tracePt t="31841" x="4616450" y="3638550"/>
          <p14:tracePt t="31857" x="4667250" y="3651250"/>
          <p14:tracePt t="31874" x="4730750" y="3663950"/>
          <p14:tracePt t="31891" x="4806950" y="3670300"/>
          <p14:tracePt t="31907" x="4870450" y="3676650"/>
          <p14:tracePt t="31924" x="4927600" y="3683000"/>
          <p14:tracePt t="31941" x="4959350" y="3683000"/>
          <p14:tracePt t="31958" x="4991100" y="3683000"/>
          <p14:tracePt t="31974" x="5003800" y="3683000"/>
          <p14:tracePt t="31991" x="5022850" y="3689350"/>
          <p14:tracePt t="32007" x="5035550" y="3695700"/>
          <p14:tracePt t="32024" x="5048250" y="3695700"/>
          <p14:tracePt t="32690" x="5054600" y="3695700"/>
          <p14:tracePt t="32695" x="5060950" y="3695700"/>
          <p14:tracePt t="32707" x="5092700" y="3689350"/>
          <p14:tracePt t="32725" x="5149850" y="3689350"/>
          <p14:tracePt t="32741" x="5207000" y="3689350"/>
          <p14:tracePt t="32757" x="5289550" y="3689350"/>
          <p14:tracePt t="32774" x="5378450" y="3689350"/>
          <p14:tracePt t="32791" x="5467350" y="3689350"/>
          <p14:tracePt t="32807" x="5518150" y="3689350"/>
          <p14:tracePt t="32824" x="5556250" y="3689350"/>
          <p14:tracePt t="32841" x="5581650" y="3689350"/>
          <p14:tracePt t="32857" x="5594350" y="3683000"/>
          <p14:tracePt t="32874" x="5600700" y="3683000"/>
          <p14:tracePt t="32891" x="5607050" y="3683000"/>
          <p14:tracePt t="32924" x="5613400" y="3683000"/>
          <p14:tracePt t="32940" x="5626100" y="3683000"/>
          <p14:tracePt t="32958" x="5638800" y="3676650"/>
          <p14:tracePt t="32974" x="5657850" y="3676650"/>
          <p14:tracePt t="32990" x="5676900" y="3670300"/>
          <p14:tracePt t="33008" x="5702300" y="3670300"/>
          <p14:tracePt t="33024" x="5721350" y="3663950"/>
          <p14:tracePt t="33041" x="5727700" y="3663950"/>
          <p14:tracePt t="33207" x="5734050" y="3663950"/>
          <p14:tracePt t="33231" x="5740400" y="3663950"/>
          <p14:tracePt t="33233" x="5746750" y="3663950"/>
          <p14:tracePt t="33241" x="5759450" y="3663950"/>
          <p14:tracePt t="33257" x="5803900" y="3657600"/>
          <p14:tracePt t="33274" x="5867400" y="3644900"/>
          <p14:tracePt t="33290" x="5962650" y="3638550"/>
          <p14:tracePt t="33307" x="6115050" y="3619500"/>
          <p14:tracePt t="33323" x="6292850" y="3600450"/>
          <p14:tracePt t="33341" x="6432550" y="3600450"/>
          <p14:tracePt t="33357" x="6546850" y="3600450"/>
          <p14:tracePt t="33374" x="6629400" y="3600450"/>
          <p14:tracePt t="33392" x="6686550" y="3600450"/>
          <p14:tracePt t="33407" x="6705600" y="3594100"/>
          <p14:tracePt t="33466" x="6699250" y="3594100"/>
          <p14:tracePt t="33473" x="6692900" y="3594100"/>
          <p14:tracePt t="33475" x="6680200" y="3594100"/>
          <p14:tracePt t="33490" x="6597650" y="3613150"/>
          <p14:tracePt t="33507" x="6400800" y="3644900"/>
          <p14:tracePt t="33524" x="6121400" y="3676650"/>
          <p14:tracePt t="33525" x="6089650" y="3683000"/>
          <p14:tracePt t="33540" x="5867400" y="3702050"/>
          <p14:tracePt t="33557" x="5594350" y="3740150"/>
          <p14:tracePt t="33574" x="5302250" y="3771900"/>
          <p14:tracePt t="33590" x="5035550" y="3816350"/>
          <p14:tracePt t="33607" x="4756150" y="3854450"/>
          <p14:tracePt t="33609" x="4724400" y="3860800"/>
          <p14:tracePt t="33610" x="4705350" y="3860800"/>
          <p14:tracePt t="33624" x="4464050" y="3898900"/>
          <p14:tracePt t="33641" x="4222750" y="3956050"/>
          <p14:tracePt t="33657" x="4025900" y="3987800"/>
          <p14:tracePt t="33674" x="3892550" y="4000500"/>
          <p14:tracePt t="33676" x="3879850" y="4006850"/>
          <p14:tracePt t="33691" x="3810000" y="4013200"/>
          <p14:tracePt t="33708" x="3727450" y="4013200"/>
          <p14:tracePt t="33709" x="3721100" y="4019550"/>
          <p14:tracePt t="33724" x="3657600" y="4019550"/>
          <p14:tracePt t="33740" x="3543300" y="4025900"/>
          <p14:tracePt t="33757" x="3416300" y="4032250"/>
          <p14:tracePt t="33774" x="3308350" y="4032250"/>
          <p14:tracePt t="33791" x="3206750" y="4032250"/>
          <p14:tracePt t="33793" x="3194050" y="4032250"/>
          <p14:tracePt t="33807" x="3111500" y="4038600"/>
          <p14:tracePt t="33824" x="3009900" y="4044950"/>
          <p14:tracePt t="33840" x="2908300" y="4044950"/>
          <p14:tracePt t="33842" x="2895600" y="4044950"/>
          <p14:tracePt t="33857" x="2800350" y="4051300"/>
          <p14:tracePt t="33874" x="2724150" y="4051300"/>
          <p14:tracePt t="33891" x="2647950" y="4051300"/>
          <p14:tracePt t="33907" x="2546350" y="4051300"/>
          <p14:tracePt t="33924" x="2419350" y="4057650"/>
          <p14:tracePt t="33941" x="2324100" y="4057650"/>
          <p14:tracePt t="33957" x="2247900" y="4057650"/>
          <p14:tracePt t="33974" x="2178050" y="4057650"/>
          <p14:tracePt t="33991" x="2114550" y="4057650"/>
          <p14:tracePt t="34008" x="2076450" y="4057650"/>
          <p14:tracePt t="34024" x="2057400" y="4057650"/>
          <p14:tracePt t="34107" x="2070100" y="4057650"/>
          <p14:tracePt t="34112" x="2082800" y="4051300"/>
          <p14:tracePt t="34124" x="2114550" y="4051300"/>
          <p14:tracePt t="34141" x="2178050" y="4044950"/>
          <p14:tracePt t="34157" x="2216150" y="4044950"/>
          <p14:tracePt t="34174" x="2241550" y="4038600"/>
          <p14:tracePt t="34191" x="2254250" y="4038600"/>
          <p14:tracePt t="34207" x="2273300" y="4038600"/>
          <p14:tracePt t="34224" x="2279650" y="4032250"/>
          <p14:tracePt t="34240" x="2305050" y="4025900"/>
          <p14:tracePt t="34257" x="2343150" y="4019550"/>
          <p14:tracePt t="34274" x="2393950" y="4006850"/>
          <p14:tracePt t="34291" x="2457450" y="3994150"/>
          <p14:tracePt t="34307" x="2520950" y="3981450"/>
          <p14:tracePt t="34309" x="2533650" y="3981450"/>
          <p14:tracePt t="34324" x="2584450" y="3975100"/>
          <p14:tracePt t="34326" x="2590800" y="3975100"/>
          <p14:tracePt t="34340" x="2635250" y="3968750"/>
          <p14:tracePt t="34342" x="2641600" y="3968750"/>
          <p14:tracePt t="34357" x="2692400" y="3962400"/>
          <p14:tracePt t="34374" x="2736850" y="3956050"/>
          <p14:tracePt t="34390" x="2781300" y="3943350"/>
          <p14:tracePt t="34408" x="2819400" y="3937000"/>
          <p14:tracePt t="34425" x="2857500" y="3917950"/>
          <p14:tracePt t="34441" x="2882900" y="3911600"/>
          <p14:tracePt t="34457" x="2914650" y="3905250"/>
          <p14:tracePt t="34474" x="2952750" y="3898900"/>
          <p14:tracePt t="34491" x="2990850" y="3892550"/>
          <p14:tracePt t="34508" x="3054350" y="3879850"/>
          <p14:tracePt t="34510" x="3067050" y="3879850"/>
          <p14:tracePt t="34524" x="3124200" y="3873500"/>
          <p14:tracePt t="34541" x="3187700" y="3867150"/>
          <p14:tracePt t="34558" x="3232150" y="3867150"/>
          <p14:tracePt t="34574" x="3289300" y="3867150"/>
          <p14:tracePt t="34590" x="3340100" y="3854450"/>
          <p14:tracePt t="34607" x="3378200" y="3848100"/>
          <p14:tracePt t="34624" x="3422650" y="3848100"/>
          <p14:tracePt t="34641" x="3448050" y="3841750"/>
          <p14:tracePt t="34657" x="3486150" y="3835400"/>
          <p14:tracePt t="34674" x="3530600" y="3829050"/>
          <p14:tracePt t="34691" x="3568700" y="3829050"/>
          <p14:tracePt t="34709" x="3625850" y="3816350"/>
          <p14:tracePt t="34724" x="3689350" y="3816350"/>
          <p14:tracePt t="34740" x="3733800" y="3810000"/>
          <p14:tracePt t="34757" x="3765550" y="3803650"/>
          <p14:tracePt t="34774" x="3784600" y="3803650"/>
          <p14:tracePt t="34791" x="3797300" y="3803650"/>
          <p14:tracePt t="34808" x="3810000" y="3797300"/>
          <p14:tracePt t="34824" x="3816350" y="3797300"/>
          <p14:tracePt t="34841" x="3829050" y="3797300"/>
          <p14:tracePt t="34898" x="3835400" y="3797300"/>
          <p14:tracePt t="35494" x="3841750" y="3797300"/>
          <p14:tracePt t="35498" x="3848100" y="3797300"/>
          <p14:tracePt t="35532" x="3854450" y="3797300"/>
          <p14:tracePt t="35539" x="3860800" y="3797300"/>
          <p14:tracePt t="35550" x="3867150" y="3797300"/>
          <p14:tracePt t="35571" x="3873500" y="3797300"/>
          <p14:tracePt t="35576" x="3879850" y="3797300"/>
          <p14:tracePt t="35590" x="3886200" y="3797300"/>
          <p14:tracePt t="35607" x="3898900" y="3797300"/>
          <p14:tracePt t="35624" x="3911600" y="3797300"/>
          <p14:tracePt t="35642" x="3937000" y="3797300"/>
          <p14:tracePt t="35657" x="3956050" y="3797300"/>
          <p14:tracePt t="35674" x="3981450" y="3784600"/>
          <p14:tracePt t="35690" x="4000500" y="3784600"/>
          <p14:tracePt t="35707" x="4019550" y="3784600"/>
          <p14:tracePt t="35922" x="4025900" y="3784600"/>
          <p14:tracePt t="35925" x="4032250" y="3784600"/>
          <p14:tracePt t="35941" x="4057650" y="3784600"/>
          <p14:tracePt t="35957" x="4108450" y="3784600"/>
          <p14:tracePt t="35974" x="4216400" y="3784600"/>
          <p14:tracePt t="35991" x="4368800" y="3784600"/>
          <p14:tracePt t="36007" x="4565650" y="3784600"/>
          <p14:tracePt t="36008" x="4597400" y="3784600"/>
          <p14:tracePt t="36024" x="4800600" y="3784600"/>
          <p14:tracePt t="36041" x="5041900" y="3784600"/>
          <p14:tracePt t="36057" x="5276850" y="3790950"/>
          <p14:tracePt t="36074" x="5467350" y="3816350"/>
          <p14:tracePt t="36091" x="5632450" y="3841750"/>
          <p14:tracePt t="36092" x="5638800" y="3841750"/>
          <p14:tracePt t="36107" x="5772150" y="3854450"/>
          <p14:tracePt t="36124" x="5892800" y="3867150"/>
          <p14:tracePt t="36141" x="5988050" y="3879850"/>
          <p14:tracePt t="36158" x="6089650" y="3886200"/>
          <p14:tracePt t="36175" x="6159500" y="3892550"/>
          <p14:tracePt t="36190" x="6203950" y="3892550"/>
          <p14:tracePt t="36207" x="6216650" y="3892550"/>
          <p14:tracePt t="36577" x="6210300" y="3892550"/>
          <p14:tracePt t="36581" x="6203950" y="3892550"/>
          <p14:tracePt t="36591" x="6172200" y="3892550"/>
          <p14:tracePt t="36607" x="6019800" y="3879850"/>
          <p14:tracePt t="36624" x="5791200" y="3867150"/>
          <p14:tracePt t="36626" x="5759450" y="3867150"/>
          <p14:tracePt t="36641" x="5543550" y="3867150"/>
          <p14:tracePt t="36643" x="5480050" y="3867150"/>
          <p14:tracePt t="36657" x="5264150" y="3860800"/>
          <p14:tracePt t="36674" x="4965700" y="3860800"/>
          <p14:tracePt t="36691" x="4648200" y="3860800"/>
          <p14:tracePt t="36707" x="4279900" y="3860800"/>
          <p14:tracePt t="36724" x="3905250" y="3879850"/>
          <p14:tracePt t="36741" x="3530600" y="3886200"/>
          <p14:tracePt t="36758" x="3187700" y="3905250"/>
          <p14:tracePt t="36774" x="2908300" y="3911600"/>
          <p14:tracePt t="36791" x="2679700" y="3917950"/>
          <p14:tracePt t="36807" x="2514600" y="3937000"/>
          <p14:tracePt t="36824" x="2362200" y="3943350"/>
          <p14:tracePt t="36841" x="2241550" y="3956050"/>
          <p14:tracePt t="36857" x="2139950" y="3962400"/>
          <p14:tracePt t="36874" x="2044700" y="3975100"/>
          <p14:tracePt t="36891" x="1955800" y="3981450"/>
          <p14:tracePt t="36907" x="1854200" y="3994150"/>
          <p14:tracePt t="36924" x="1714500" y="4013200"/>
          <p14:tracePt t="36941" x="1568450" y="4032250"/>
          <p14:tracePt t="36943" x="1543050" y="4032250"/>
          <p14:tracePt t="36957" x="1428750" y="4038600"/>
          <p14:tracePt t="36958" x="1422400" y="4038600"/>
          <p14:tracePt t="36974" x="1327150" y="4057650"/>
          <p14:tracePt t="36990" x="1244600" y="4064000"/>
          <p14:tracePt t="37007" x="1162050" y="4070350"/>
          <p14:tracePt t="37024" x="1098550" y="4070350"/>
          <p14:tracePt t="37040" x="1066800" y="4070350"/>
          <p14:tracePt t="37058" x="1060450" y="4070350"/>
          <p14:tracePt t="37074" x="1054100" y="4070350"/>
          <p14:tracePt t="37090" x="1047750" y="4070350"/>
          <p14:tracePt t="37175" x="1041400" y="4070350"/>
          <p14:tracePt t="37193" x="1035050" y="4070350"/>
          <p14:tracePt t="37206" x="1028700" y="4070350"/>
          <p14:tracePt t="37217" x="1022350" y="4070350"/>
          <p14:tracePt t="37242" x="1016000" y="4070350"/>
          <p14:tracePt t="37428" x="1022350" y="4070350"/>
          <p14:tracePt t="37430" x="1028700" y="4070350"/>
          <p14:tracePt t="37440" x="1041400" y="4070350"/>
          <p14:tracePt t="37457" x="1085850" y="4070350"/>
          <p14:tracePt t="37474" x="1155700" y="4070350"/>
          <p14:tracePt t="37491" x="1238250" y="4064000"/>
          <p14:tracePt t="37507" x="1377950" y="4051300"/>
          <p14:tracePt t="37524" x="1619250" y="4025900"/>
          <p14:tracePt t="37541" x="1898650" y="4013200"/>
          <p14:tracePt t="37557" x="2171700" y="4013200"/>
          <p14:tracePt t="37574" x="2368550" y="4006850"/>
          <p14:tracePt t="37590" x="2501900" y="4006850"/>
          <p14:tracePt t="37607" x="2622550" y="4006850"/>
          <p14:tracePt t="37624" x="2724150" y="4006850"/>
          <p14:tracePt t="37641" x="2800350" y="4006850"/>
          <p14:tracePt t="37657" x="2889250" y="4006850"/>
          <p14:tracePt t="37674" x="2997200" y="4006850"/>
          <p14:tracePt t="37691" x="3079750" y="3994150"/>
          <p14:tracePt t="37707" x="3124200" y="3994150"/>
          <p14:tracePt t="37724" x="3143250" y="3994150"/>
          <p14:tracePt t="37868" x="3149600" y="3994150"/>
          <p14:tracePt t="37899" x="3155950" y="3994150"/>
          <p14:tracePt t="39519" x="3143250" y="3994150"/>
          <p14:tracePt t="39524" x="3130550" y="3994150"/>
          <p14:tracePt t="39540" x="2997200" y="3994150"/>
          <p14:tracePt t="39558" x="2781300" y="4013200"/>
          <p14:tracePt t="39574" x="2603500" y="4032250"/>
          <p14:tracePt t="39575" x="2578100" y="4032250"/>
          <p14:tracePt t="39590" x="2413000" y="4057650"/>
          <p14:tracePt t="39607" x="2235200" y="4076700"/>
          <p14:tracePt t="39624" x="2089150" y="4095750"/>
          <p14:tracePt t="39642" x="1936750" y="4121150"/>
          <p14:tracePt t="39657" x="1771650" y="4159250"/>
          <p14:tracePt t="39674" x="1593850" y="4184650"/>
          <p14:tracePt t="39675" x="1574800" y="4184650"/>
          <p14:tracePt t="39691" x="1397000" y="4210050"/>
          <p14:tracePt t="39707" x="1200150" y="4248150"/>
          <p14:tracePt t="39709" x="1181100" y="4248150"/>
          <p14:tracePt t="39725" x="1035050" y="4273550"/>
          <p14:tracePt t="39741" x="901700" y="4286250"/>
          <p14:tracePt t="39757" x="819150" y="4298950"/>
          <p14:tracePt t="39774" x="768350" y="4305300"/>
          <p14:tracePt t="39791" x="711200" y="4311650"/>
          <p14:tracePt t="39808" x="673100" y="4311650"/>
          <p14:tracePt t="39824" x="654050" y="4318000"/>
          <p14:tracePt t="39841" x="628650" y="4324350"/>
          <p14:tracePt t="39858" x="615950" y="4324350"/>
          <p14:tracePt t="39874" x="609600" y="4324350"/>
          <p14:tracePt t="39890" x="603250" y="4324350"/>
          <p14:tracePt t="39907" x="596900" y="4324350"/>
          <p14:tracePt t="39924" x="590550" y="4324350"/>
          <p14:tracePt t="39940" x="584200" y="4324350"/>
          <p14:tracePt t="39974" x="577850" y="4330700"/>
          <p14:tracePt t="39990" x="565150" y="4337050"/>
          <p14:tracePt t="40097" x="571500" y="4337050"/>
          <p14:tracePt t="40113" x="577850" y="4337050"/>
          <p14:tracePt t="40117" x="584200" y="4337050"/>
          <p14:tracePt t="40124" x="590550" y="4337050"/>
          <p14:tracePt t="40141" x="609600" y="4337050"/>
          <p14:tracePt t="40158" x="654050" y="4337050"/>
          <p14:tracePt t="40174" x="730250" y="4337050"/>
          <p14:tracePt t="40190" x="838200" y="4337050"/>
          <p14:tracePt t="40207" x="933450" y="4337050"/>
          <p14:tracePt t="40224" x="1022350" y="4337050"/>
          <p14:tracePt t="40240" x="1104900" y="4349750"/>
          <p14:tracePt t="40257" x="1193800" y="4356100"/>
          <p14:tracePt t="40258" x="1200150" y="4362450"/>
          <p14:tracePt t="40274" x="1257300" y="4368800"/>
          <p14:tracePt t="40291" x="1295400" y="4375150"/>
          <p14:tracePt t="40308" x="1314450" y="4375150"/>
          <p14:tracePt t="40324" x="1333500" y="4381500"/>
          <p14:tracePt t="40341" x="1358900" y="4381500"/>
          <p14:tracePt t="40358" x="1384300" y="4387850"/>
          <p14:tracePt t="40374" x="1403350" y="4387850"/>
          <p14:tracePt t="40391" x="1441450" y="4387850"/>
          <p14:tracePt t="40392" x="1447800" y="4387850"/>
          <p14:tracePt t="40407" x="1498600" y="4387850"/>
          <p14:tracePt t="40424" x="1568450" y="4387850"/>
          <p14:tracePt t="40441" x="1644650" y="4387850"/>
          <p14:tracePt t="40457" x="1733550" y="4387850"/>
          <p14:tracePt t="40474" x="1809750" y="4394200"/>
          <p14:tracePt t="40476" x="1816100" y="4394200"/>
          <p14:tracePt t="40491" x="1879600" y="4394200"/>
          <p14:tracePt t="40507" x="1930400" y="4400550"/>
          <p14:tracePt t="40524" x="1968500" y="4400550"/>
          <p14:tracePt t="40541" x="2000250" y="4400550"/>
          <p14:tracePt t="40557" x="2038350" y="4406900"/>
          <p14:tracePt t="40574" x="2082800" y="4406900"/>
          <p14:tracePt t="40590" x="2139950" y="4406900"/>
          <p14:tracePt t="40607" x="2216150" y="4400550"/>
          <p14:tracePt t="40624" x="2298700" y="4400550"/>
          <p14:tracePt t="40640" x="2406650" y="4394200"/>
          <p14:tracePt t="40657" x="2533650" y="4381500"/>
          <p14:tracePt t="40658" x="2546350" y="4381500"/>
          <p14:tracePt t="40674" x="2635250" y="4381500"/>
          <p14:tracePt t="40690" x="2736850" y="4375150"/>
          <p14:tracePt t="40707" x="2813050" y="4375150"/>
          <p14:tracePt t="40724" x="2889250" y="4368800"/>
          <p14:tracePt t="40740" x="2959100" y="4368800"/>
          <p14:tracePt t="40757" x="3048000" y="4368800"/>
          <p14:tracePt t="40774" x="3111500" y="4368800"/>
          <p14:tracePt t="40791" x="3168650" y="4368800"/>
          <p14:tracePt t="40808" x="3232150" y="4368800"/>
          <p14:tracePt t="40825" x="3270250" y="4368800"/>
          <p14:tracePt t="40841" x="3295650" y="4368800"/>
          <p14:tracePt t="40858" x="3308350" y="4368800"/>
          <p14:tracePt t="40891" x="3308350" y="4375150"/>
          <p14:tracePt t="41308" x="3314700" y="4375150"/>
          <p14:tracePt t="41313" x="3321050" y="4375150"/>
          <p14:tracePt t="41324" x="3333750" y="4375150"/>
          <p14:tracePt t="41341" x="3365500" y="4375150"/>
          <p14:tracePt t="41358" x="3409950" y="4375150"/>
          <p14:tracePt t="41374" x="3467100" y="4368800"/>
          <p14:tracePt t="41391" x="3524250" y="4368800"/>
          <p14:tracePt t="41407" x="3600450" y="4362450"/>
          <p14:tracePt t="41424" x="3714750" y="4349750"/>
          <p14:tracePt t="41441" x="3829050" y="4349750"/>
          <p14:tracePt t="41457" x="3937000" y="4349750"/>
          <p14:tracePt t="41474" x="4057650" y="4356100"/>
          <p14:tracePt t="41491" x="4146550" y="4375150"/>
          <p14:tracePt t="41507" x="4235450" y="4387850"/>
          <p14:tracePt t="41524" x="4292600" y="4394200"/>
          <p14:tracePt t="41541" x="4324350" y="4400550"/>
          <p14:tracePt t="41557" x="4337050" y="4406900"/>
          <p14:tracePt t="41574" x="4349750" y="4406900"/>
          <p14:tracePt t="41591" x="4356100" y="4406900"/>
          <p14:tracePt t="41667" x="4362450" y="4406900"/>
          <p14:tracePt t="41760" x="4368800" y="4406900"/>
          <p14:tracePt t="41770" x="4375150" y="4406900"/>
          <p14:tracePt t="41783" x="4381500" y="4406900"/>
          <p14:tracePt t="41791" x="4394200" y="4406900"/>
          <p14:tracePt t="41808" x="4425950" y="4406900"/>
          <p14:tracePt t="41824" x="4457700" y="4406900"/>
          <p14:tracePt t="41841" x="4508500" y="4406900"/>
          <p14:tracePt t="41857" x="4559300" y="4406900"/>
          <p14:tracePt t="41874" x="4635500" y="4406900"/>
          <p14:tracePt t="41890" x="4711700" y="4406900"/>
          <p14:tracePt t="41908" x="4775200" y="4406900"/>
          <p14:tracePt t="41925" x="4826000" y="4406900"/>
          <p14:tracePt t="41941" x="4870450" y="4406900"/>
          <p14:tracePt t="41957" x="4933950" y="4406900"/>
          <p14:tracePt t="41974" x="4984750" y="4406900"/>
          <p14:tracePt t="41991" x="5029200" y="4406900"/>
          <p14:tracePt t="42007" x="5073650" y="4406900"/>
          <p14:tracePt t="42024" x="5118100" y="4406900"/>
          <p14:tracePt t="42041" x="5168900" y="4406900"/>
          <p14:tracePt t="42057" x="5213350" y="4406900"/>
          <p14:tracePt t="42074" x="5264150" y="4406900"/>
          <p14:tracePt t="42091" x="5308600" y="4406900"/>
          <p14:tracePt t="42107" x="5359400" y="4406900"/>
          <p14:tracePt t="42109" x="5372100" y="4406900"/>
          <p14:tracePt t="42124" x="5422900" y="4406900"/>
          <p14:tracePt t="42141" x="5486400" y="4406900"/>
          <p14:tracePt t="42158" x="5575300" y="4400550"/>
          <p14:tracePt t="42174" x="5651500" y="4394200"/>
          <p14:tracePt t="42190" x="5746750" y="4381500"/>
          <p14:tracePt t="42207" x="5816600" y="4375150"/>
          <p14:tracePt t="42224" x="5892800" y="4368800"/>
          <p14:tracePt t="42241" x="5962650" y="4356100"/>
          <p14:tracePt t="42257" x="6038850" y="4343400"/>
          <p14:tracePt t="42274" x="6115050" y="4330700"/>
          <p14:tracePt t="42291" x="6197600" y="4324350"/>
          <p14:tracePt t="42308" x="6273800" y="4318000"/>
          <p14:tracePt t="42309" x="6280150" y="4318000"/>
          <p14:tracePt t="42325" x="6324600" y="4318000"/>
          <p14:tracePt t="42341" x="6356350" y="4318000"/>
          <p14:tracePt t="42358" x="6388100" y="4318000"/>
          <p14:tracePt t="42374" x="6419850" y="4318000"/>
          <p14:tracePt t="42391" x="6451600" y="4318000"/>
          <p14:tracePt t="42408" x="6496050" y="4318000"/>
          <p14:tracePt t="42424" x="6546850" y="4318000"/>
          <p14:tracePt t="42440" x="6591300" y="4318000"/>
          <p14:tracePt t="42457" x="6623050" y="4318000"/>
          <p14:tracePt t="42474" x="6667500" y="4318000"/>
          <p14:tracePt t="42491" x="6692900" y="4324350"/>
          <p14:tracePt t="42508" x="6718300" y="4330700"/>
          <p14:tracePt t="42524" x="6724650" y="4330700"/>
          <p14:tracePt t="42540" x="6731000" y="4337050"/>
          <p14:tracePt t="42557" x="6731000" y="4343400"/>
          <p14:tracePt t="42590" x="6731000" y="4349750"/>
          <p14:tracePt t="42608" x="6731000" y="4356100"/>
          <p14:tracePt t="42640" x="6731000" y="4362450"/>
          <p14:tracePt t="42674" x="6724650" y="4375150"/>
          <p14:tracePt t="42690" x="6699250" y="4400550"/>
          <p14:tracePt t="42707" x="6667500" y="4425950"/>
          <p14:tracePt t="42724" x="6629400" y="4451350"/>
          <p14:tracePt t="42741" x="6597650" y="4476750"/>
          <p14:tracePt t="42757" x="6572250" y="4495800"/>
          <p14:tracePt t="42774" x="6565900" y="4514850"/>
          <p14:tracePt t="42791" x="6559550" y="4514850"/>
          <p14:tracePt t="42808" x="6553200" y="4521200"/>
          <p14:tracePt t="42876" x="6546850" y="4521200"/>
          <p14:tracePt t="42882" x="6546850" y="4527550"/>
          <p14:tracePt t="42892" x="6527800" y="4533900"/>
          <p14:tracePt t="42907" x="6496050" y="4546600"/>
          <p14:tracePt t="42924" x="6445250" y="4559300"/>
          <p14:tracePt t="42941" x="6356350" y="4591050"/>
          <p14:tracePt t="42957" x="6248400" y="4616450"/>
          <p14:tracePt t="42974" x="6127750" y="4654550"/>
          <p14:tracePt t="42991" x="5994400" y="4673600"/>
          <p14:tracePt t="43007" x="5873750" y="4692650"/>
          <p14:tracePt t="43024" x="5778500" y="4705350"/>
          <p14:tracePt t="43041" x="5702300" y="4718050"/>
          <p14:tracePt t="43057" x="5632450" y="4730750"/>
          <p14:tracePt t="43074" x="5530850" y="4749800"/>
          <p14:tracePt t="43091" x="5422900" y="4756150"/>
          <p14:tracePt t="43108" x="5289550" y="4762500"/>
          <p14:tracePt t="43125" x="5168900" y="4762500"/>
          <p14:tracePt t="43141" x="5067300" y="4762500"/>
          <p14:tracePt t="43157" x="4933950" y="4768850"/>
          <p14:tracePt t="43159" x="4921250" y="4768850"/>
          <p14:tracePt t="43174" x="4806950" y="4768850"/>
          <p14:tracePt t="43190" x="4699000" y="4768850"/>
          <p14:tracePt t="43207" x="4584700" y="4768850"/>
          <p14:tracePt t="43224" x="4483100" y="4768850"/>
          <p14:tracePt t="43241" x="4381500" y="4768850"/>
          <p14:tracePt t="43257" x="4305300" y="4768850"/>
          <p14:tracePt t="43274" x="4241800" y="4768850"/>
          <p14:tracePt t="43291" x="4203700" y="4768850"/>
          <p14:tracePt t="43307" x="4165600" y="4768850"/>
          <p14:tracePt t="43324" x="4127500" y="4768850"/>
          <p14:tracePt t="43341" x="4095750" y="4768850"/>
          <p14:tracePt t="43357" x="4083050" y="4775200"/>
          <p14:tracePt t="43374" x="4064000" y="4781550"/>
          <p14:tracePt t="43390" x="4038600" y="4781550"/>
          <p14:tracePt t="43407" x="4006850" y="4787900"/>
          <p14:tracePt t="43424" x="3987800" y="4787900"/>
          <p14:tracePt t="43441" x="3975100" y="4787900"/>
          <p14:tracePt t="43457" x="3962400" y="4787900"/>
          <p14:tracePt t="43474" x="3943350" y="4787900"/>
          <p14:tracePt t="43490" x="3911600" y="4787900"/>
          <p14:tracePt t="43508" x="3879850" y="4794250"/>
          <p14:tracePt t="43524" x="3860800" y="4794250"/>
          <p14:tracePt t="43891" x="3867150" y="4794250"/>
          <p14:tracePt t="43895" x="3873500" y="4794250"/>
          <p14:tracePt t="43911" x="3879850" y="4794250"/>
          <p14:tracePt t="43924" x="3892550" y="4794250"/>
          <p14:tracePt t="43941" x="3911600" y="4794250"/>
          <p14:tracePt t="43957" x="3937000" y="4794250"/>
          <p14:tracePt t="43974" x="3949700" y="4794250"/>
          <p14:tracePt t="43991" x="3975100" y="4794250"/>
          <p14:tracePt t="44008" x="3994150" y="4794250"/>
          <p14:tracePt t="44024" x="4013200" y="4794250"/>
          <p14:tracePt t="44041" x="4032250" y="4794250"/>
          <p14:tracePt t="44058" x="4051300" y="4794250"/>
          <p14:tracePt t="44074" x="4070350" y="4787900"/>
          <p14:tracePt t="44090" x="4089400" y="4787900"/>
          <p14:tracePt t="44107" x="4108450" y="4787900"/>
          <p14:tracePt t="44124" x="4140200" y="4781550"/>
          <p14:tracePt t="44141" x="4165600" y="4775200"/>
          <p14:tracePt t="44159" x="4191000" y="4775200"/>
          <p14:tracePt t="44174" x="4216400" y="4768850"/>
          <p14:tracePt t="44191" x="4235450" y="4768850"/>
          <p14:tracePt t="44207" x="4260850" y="4768850"/>
          <p14:tracePt t="44224" x="4292600" y="4768850"/>
          <p14:tracePt t="44241" x="4324350" y="4768850"/>
          <p14:tracePt t="44258" x="4343400" y="4768850"/>
          <p14:tracePt t="44274" x="4356100" y="4768850"/>
          <p14:tracePt t="44291" x="4368800" y="4768850"/>
          <p14:tracePt t="44307" x="4375150" y="4768850"/>
          <p14:tracePt t="44324" x="4387850" y="4768850"/>
          <p14:tracePt t="44340" x="4400550" y="4768850"/>
          <p14:tracePt t="44358" x="4406900" y="4768850"/>
          <p14:tracePt t="44374" x="4413250" y="4768850"/>
          <p14:tracePt t="45569" x="4406900" y="4768850"/>
          <p14:tracePt t="45576" x="4400550" y="4768850"/>
          <p14:tracePt t="45579" x="4394200" y="4768850"/>
          <p14:tracePt t="45591" x="4381500" y="4768850"/>
          <p14:tracePt t="45608" x="4349750" y="4775200"/>
          <p14:tracePt t="45624" x="4324350" y="4781550"/>
          <p14:tracePt t="45641" x="4286250" y="4781550"/>
          <p14:tracePt t="45658" x="4241800" y="4781550"/>
          <p14:tracePt t="45674" x="4184650" y="4787900"/>
          <p14:tracePt t="45691" x="4083050" y="4800600"/>
          <p14:tracePt t="45707" x="3981450" y="4819650"/>
          <p14:tracePt t="45708" x="3968750" y="4819650"/>
          <p14:tracePt t="45724" x="3879850" y="4826000"/>
          <p14:tracePt t="45740" x="3765550" y="4838700"/>
          <p14:tracePt t="45757" x="3670300" y="4838700"/>
          <p14:tracePt t="45774" x="3606800" y="4838700"/>
          <p14:tracePt t="45791" x="3568700" y="4838700"/>
          <p14:tracePt t="45808" x="3530600" y="4838700"/>
          <p14:tracePt t="45824" x="3505200" y="4838700"/>
          <p14:tracePt t="45841" x="3460750" y="4832350"/>
          <p14:tracePt t="45858" x="3390900" y="4832350"/>
          <p14:tracePt t="45874" x="3302000" y="4838700"/>
          <p14:tracePt t="45891" x="3206750" y="4838700"/>
          <p14:tracePt t="45908" x="3105150" y="4845050"/>
          <p14:tracePt t="45924" x="3022600" y="4845050"/>
          <p14:tracePt t="45940" x="2959100" y="4845050"/>
          <p14:tracePt t="45957" x="2921000" y="4845050"/>
          <p14:tracePt t="45975" x="2901950" y="4845050"/>
          <p14:tracePt t="45991" x="2876550" y="4845050"/>
          <p14:tracePt t="46008" x="2851150" y="4845050"/>
          <p14:tracePt t="46024" x="2813050" y="4845050"/>
          <p14:tracePt t="46041" x="2787650" y="4845050"/>
          <p14:tracePt t="46057" x="2755900" y="4845050"/>
          <p14:tracePt t="46074" x="2711450" y="4845050"/>
          <p14:tracePt t="46091" x="2654300" y="4845050"/>
          <p14:tracePt t="46108" x="2584450" y="4851400"/>
          <p14:tracePt t="46124" x="2552700" y="4851400"/>
          <p14:tracePt t="46141" x="2527300" y="4851400"/>
          <p14:tracePt t="46158" x="2489200" y="4851400"/>
          <p14:tracePt t="46174" x="2451100" y="4838700"/>
          <p14:tracePt t="46191" x="2413000" y="4838700"/>
          <p14:tracePt t="46208" x="2387600" y="4826000"/>
          <p14:tracePt t="46224" x="2362200" y="4819650"/>
          <p14:tracePt t="46241" x="2349500" y="4813300"/>
          <p14:tracePt t="46258" x="2336800" y="4800600"/>
          <p14:tracePt t="46274" x="2324100" y="4800600"/>
          <p14:tracePt t="46290" x="2311400" y="4787900"/>
          <p14:tracePt t="46307" x="2292350" y="4775200"/>
          <p14:tracePt t="46325" x="2279650" y="4768850"/>
          <p14:tracePt t="46341" x="2279650" y="4762500"/>
          <p14:tracePt t="46357" x="2279650" y="4756150"/>
          <p14:tracePt t="46391" x="2279650" y="4730750"/>
          <p14:tracePt t="46407" x="2279650" y="4705350"/>
          <p14:tracePt t="46424" x="2279650" y="4679950"/>
          <p14:tracePt t="46441" x="2286000" y="4654550"/>
          <p14:tracePt t="46457" x="2286000" y="4629150"/>
          <p14:tracePt t="46475" x="2286000" y="4616450"/>
          <p14:tracePt t="46491" x="2292350" y="4603750"/>
          <p14:tracePt t="46508" x="2305050" y="4591050"/>
          <p14:tracePt t="46524" x="2317750" y="4572000"/>
          <p14:tracePt t="46540" x="2349500" y="4565650"/>
          <p14:tracePt t="46562" x="2400300" y="4540250"/>
          <p14:tracePt t="46574" x="2432050" y="4527550"/>
          <p14:tracePt t="46591" x="2457450" y="4502150"/>
          <p14:tracePt t="46609" x="2508250" y="4476750"/>
          <p14:tracePt t="46624" x="2552700" y="4457700"/>
          <p14:tracePt t="46626" x="2559050" y="4451350"/>
          <p14:tracePt t="46641" x="2609850" y="4432300"/>
          <p14:tracePt t="46658" x="2686050" y="4406900"/>
          <p14:tracePt t="46660" x="2692400" y="4406900"/>
          <p14:tracePt t="46674" x="2755900" y="4400550"/>
          <p14:tracePt t="46690" x="2832100" y="4394200"/>
          <p14:tracePt t="46692" x="2832100" y="4387850"/>
          <p14:tracePt t="46707" x="2895600" y="4375150"/>
          <p14:tracePt t="46724" x="2978150" y="4368800"/>
          <p14:tracePt t="46740" x="3054350" y="4356100"/>
          <p14:tracePt t="46758" x="3117850" y="4349750"/>
          <p14:tracePt t="46774" x="3168650" y="4349750"/>
          <p14:tracePt t="46792" x="3213100" y="4343400"/>
          <p14:tracePt t="46808" x="3276600" y="4337050"/>
          <p14:tracePt t="46824" x="3346450" y="4330700"/>
          <p14:tracePt t="46841" x="3409950" y="4330700"/>
          <p14:tracePt t="46857" x="3479800" y="4324350"/>
          <p14:tracePt t="46874" x="3556000" y="4311650"/>
          <p14:tracePt t="46892" x="3644900" y="4305300"/>
          <p14:tracePt t="46907" x="3733800" y="4292600"/>
          <p14:tracePt t="46909" x="3752850" y="4292600"/>
          <p14:tracePt t="46924" x="3822700" y="4292600"/>
          <p14:tracePt t="46941" x="3917950" y="4292600"/>
          <p14:tracePt t="46957" x="4032250" y="4292600"/>
          <p14:tracePt t="46974" x="4127500" y="4292600"/>
          <p14:tracePt t="46991" x="4203700" y="4292600"/>
          <p14:tracePt t="47008" x="4267200" y="4292600"/>
          <p14:tracePt t="47024" x="4318000" y="4292600"/>
          <p14:tracePt t="47041" x="4387850" y="4292600"/>
          <p14:tracePt t="47057" x="4470400" y="4292600"/>
          <p14:tracePt t="47074" x="4533900" y="4292600"/>
          <p14:tracePt t="47090" x="4603750" y="4305300"/>
          <p14:tracePt t="47108" x="4660900" y="4305300"/>
          <p14:tracePt t="47124" x="4711700" y="4318000"/>
          <p14:tracePt t="47140" x="4743450" y="4324350"/>
          <p14:tracePt t="47157" x="4768850" y="4330700"/>
          <p14:tracePt t="47175" x="4787900" y="4343400"/>
          <p14:tracePt t="47191" x="4826000" y="4368800"/>
          <p14:tracePt t="47207" x="4870450" y="4406900"/>
          <p14:tracePt t="47224" x="4902200" y="4445000"/>
          <p14:tracePt t="47226" x="4908550" y="4445000"/>
          <p14:tracePt t="47242" x="4927600" y="4476750"/>
          <p14:tracePt t="47258" x="4946650" y="4508500"/>
          <p14:tracePt t="47274" x="4953000" y="4533900"/>
          <p14:tracePt t="47291" x="4959350" y="4552950"/>
          <p14:tracePt t="47307" x="4965700" y="4565650"/>
          <p14:tracePt t="47324" x="4965700" y="4572000"/>
          <p14:tracePt t="47341" x="4972050" y="4584700"/>
          <p14:tracePt t="47358" x="4972050" y="4597400"/>
          <p14:tracePt t="47375" x="4972050" y="4616450"/>
          <p14:tracePt t="47391" x="4972050" y="4622800"/>
          <p14:tracePt t="47407" x="4965700" y="4635500"/>
          <p14:tracePt t="47424" x="4953000" y="4648200"/>
          <p14:tracePt t="47441" x="4933950" y="4660900"/>
          <p14:tracePt t="47458" x="4895850" y="4679950"/>
          <p14:tracePt t="47474" x="4826000" y="4699000"/>
          <p14:tracePt t="47491" x="4743450" y="4724400"/>
          <p14:tracePt t="47508" x="4629150" y="4743450"/>
          <p14:tracePt t="47524" x="4540250" y="4762500"/>
          <p14:tracePt t="47526" x="4521200" y="4768850"/>
          <p14:tracePt t="47541" x="4457700" y="4781550"/>
          <p14:tracePt t="47558" x="4362450" y="4787900"/>
          <p14:tracePt t="47574" x="4273550" y="4794250"/>
          <p14:tracePt t="47591" x="4152900" y="4806950"/>
          <p14:tracePt t="47607" x="4006850" y="4819650"/>
          <p14:tracePt t="47624" x="3873500" y="4826000"/>
          <p14:tracePt t="47641" x="3733800" y="4826000"/>
          <p14:tracePt t="47658" x="3613150" y="4826000"/>
          <p14:tracePt t="47659" x="3600450" y="4826000"/>
          <p14:tracePt t="47674" x="3511550" y="4826000"/>
          <p14:tracePt t="47691" x="3422650" y="4832350"/>
          <p14:tracePt t="47708" x="3321050" y="4832350"/>
          <p14:tracePt t="47724" x="3225800" y="4832350"/>
          <p14:tracePt t="47741" x="3155950" y="4832350"/>
          <p14:tracePt t="47758" x="3098800" y="4832350"/>
          <p14:tracePt t="47774" x="3041650" y="4832350"/>
          <p14:tracePt t="47791" x="2997200" y="4832350"/>
          <p14:tracePt t="47792" x="2990850" y="4838700"/>
          <p14:tracePt t="47807" x="2940050" y="4838700"/>
          <p14:tracePt t="47824" x="2889250" y="4838700"/>
          <p14:tracePt t="47841" x="2832100" y="4838700"/>
          <p14:tracePt t="47857" x="2787650" y="4838700"/>
          <p14:tracePt t="47874" x="2749550" y="4838700"/>
          <p14:tracePt t="47891" x="2711450" y="4838700"/>
          <p14:tracePt t="47893" x="2705100" y="4838700"/>
          <p14:tracePt t="47907" x="2673350" y="4838700"/>
          <p14:tracePt t="47924" x="2647950" y="4832350"/>
          <p14:tracePt t="47940" x="2628900" y="4826000"/>
          <p14:tracePt t="47958" x="2616200" y="4819650"/>
          <p14:tracePt t="47991" x="2616200" y="4813300"/>
          <p14:tracePt t="48008" x="2609850" y="4813300"/>
          <p14:tracePt t="48041" x="2603500" y="4813300"/>
          <p14:tracePt t="48057" x="2597150" y="4806950"/>
          <p14:tracePt t="48126" x="2597150" y="4800600"/>
          <p14:tracePt t="48131" x="2597150" y="4794250"/>
          <p14:tracePt t="48142" x="2584450" y="4787900"/>
          <p14:tracePt t="48157" x="2565400" y="4768850"/>
          <p14:tracePt t="48174" x="2559050" y="4756150"/>
          <p14:tracePt t="48191" x="2559050" y="4749800"/>
          <p14:tracePt t="48208" x="2552700" y="4749800"/>
          <p14:tracePt t="48274" x="2552700" y="4743450"/>
          <p14:tracePt t="48299" x="2559050" y="4743450"/>
          <p14:tracePt t="48306" x="2565400" y="4737100"/>
          <p14:tracePt t="48308" x="2571750" y="4737100"/>
          <p14:tracePt t="48324" x="2609850" y="4730750"/>
          <p14:tracePt t="48340" x="2654300" y="4711700"/>
          <p14:tracePt t="48358" x="2736850" y="4699000"/>
          <p14:tracePt t="48374" x="2813050" y="4686300"/>
          <p14:tracePt t="48391" x="2914650" y="4673600"/>
          <p14:tracePt t="48407" x="3028950" y="4654550"/>
          <p14:tracePt t="48424" x="3136900" y="4648200"/>
          <p14:tracePt t="48441" x="3238500" y="4629150"/>
          <p14:tracePt t="48458" x="3333750" y="4629150"/>
          <p14:tracePt t="48459" x="3346450" y="4629150"/>
          <p14:tracePt t="48474" x="3416300" y="4629150"/>
          <p14:tracePt t="48491" x="3517900" y="4622800"/>
          <p14:tracePt t="48507" x="3594100" y="4622800"/>
          <p14:tracePt t="48509" x="3600450" y="4622800"/>
          <p14:tracePt t="48524" x="3670300" y="4616450"/>
          <p14:tracePt t="48540" x="3727450" y="4616450"/>
          <p14:tracePt t="48557" x="3765550" y="4616450"/>
          <p14:tracePt t="48575" x="3797300" y="4616450"/>
          <p14:tracePt t="48591" x="3835400" y="4616450"/>
          <p14:tracePt t="48608" x="3892550" y="4616450"/>
          <p14:tracePt t="48624" x="3924300" y="4616450"/>
          <p14:tracePt t="48640" x="3949700" y="4622800"/>
          <p14:tracePt t="48658" x="3968750" y="4622800"/>
          <p14:tracePt t="48674" x="3981450" y="4622800"/>
          <p14:tracePt t="48691" x="3994150" y="4622800"/>
          <p14:tracePt t="48825" x="3994150" y="4629150"/>
          <p14:tracePt t="48860" x="3994150" y="4635500"/>
          <p14:tracePt t="48862" x="3987800" y="4635500"/>
          <p14:tracePt t="48907" x="3981450" y="4635500"/>
          <p14:tracePt t="48987" x="3981450" y="4641850"/>
          <p14:tracePt t="48990" x="3981450" y="4648200"/>
          <p14:tracePt t="48993" x="3987800" y="4648200"/>
          <p14:tracePt t="49008" x="4083050" y="4667250"/>
          <p14:tracePt t="49024" x="4330700" y="4686300"/>
          <p14:tracePt t="49025" x="4368800" y="4686300"/>
          <p14:tracePt t="49040" x="4711700" y="4686300"/>
          <p14:tracePt t="49057" x="5168900" y="4667250"/>
          <p14:tracePt t="49074" x="5683250" y="4654550"/>
          <p14:tracePt t="49091" x="6000750" y="4654550"/>
          <p14:tracePt t="49108" x="6184900" y="4660900"/>
          <p14:tracePt t="49124" x="6305550" y="4660900"/>
          <p14:tracePt t="49126" x="6318250" y="4660900"/>
          <p14:tracePt t="49141" x="6362700" y="4667250"/>
          <p14:tracePt t="49157" x="6394450" y="4673600"/>
          <p14:tracePt t="49175" x="6419850" y="4673600"/>
          <p14:tracePt t="49191" x="6445250" y="4679950"/>
          <p14:tracePt t="49207" x="6477000" y="4686300"/>
          <p14:tracePt t="49224" x="6508750" y="4686300"/>
          <p14:tracePt t="49241" x="6540500" y="4686300"/>
          <p14:tracePt t="49258" x="6616700" y="4686300"/>
          <p14:tracePt t="49274" x="6705600" y="4686300"/>
          <p14:tracePt t="49291" x="6775450" y="4686300"/>
          <p14:tracePt t="49308" x="6819900" y="4686300"/>
          <p14:tracePt t="49310" x="6826250" y="4686300"/>
          <p14:tracePt t="49324" x="6838950" y="4686300"/>
          <p14:tracePt t="49341" x="6851650" y="4686300"/>
          <p14:tracePt t="49358" x="6870700" y="4686300"/>
          <p14:tracePt t="49376" x="6877050" y="4686300"/>
          <p14:tracePt t="49391" x="6883400" y="4686300"/>
          <p14:tracePt t="49407" x="6889750" y="4686300"/>
          <p14:tracePt t="49424" x="6902450" y="4686300"/>
          <p14:tracePt t="49510" x="6896100" y="4686300"/>
          <p14:tracePt t="49512" x="6889750" y="4686300"/>
          <p14:tracePt t="49524" x="6877050" y="4699000"/>
          <p14:tracePt t="49541" x="6838950" y="4705350"/>
          <p14:tracePt t="49557" x="6788150" y="4711700"/>
          <p14:tracePt t="49574" x="6731000" y="4718050"/>
          <p14:tracePt t="49591" x="6699250" y="4718050"/>
          <p14:tracePt t="49607" x="6661150" y="4718050"/>
          <p14:tracePt t="49624" x="6623050" y="4718050"/>
          <p14:tracePt t="49641" x="6578600" y="4718050"/>
          <p14:tracePt t="49658" x="6515100" y="4718050"/>
          <p14:tracePt t="49674" x="6464300" y="4724400"/>
          <p14:tracePt t="49691" x="6413500" y="4730750"/>
          <p14:tracePt t="49707" x="6375400" y="4737100"/>
          <p14:tracePt t="49724" x="6356350" y="4737100"/>
          <p14:tracePt t="49741" x="6330950" y="4737100"/>
          <p14:tracePt t="49758" x="6311900" y="4737100"/>
          <p14:tracePt t="49774" x="6299200" y="4737100"/>
          <p14:tracePt t="49791" x="6286500" y="4737100"/>
          <p14:tracePt t="49808" x="6280150" y="4737100"/>
          <p14:tracePt t="49919" x="6286500" y="4737100"/>
          <p14:tracePt t="49921" x="6292850" y="4730750"/>
          <p14:tracePt t="49926" x="6292850" y="4724400"/>
          <p14:tracePt t="49940" x="6330950" y="4711700"/>
          <p14:tracePt t="49958" x="6375400" y="4705350"/>
          <p14:tracePt t="49974" x="6413500" y="4692650"/>
          <p14:tracePt t="49991" x="6445250" y="4692650"/>
          <p14:tracePt t="50008" x="6502400" y="4686300"/>
          <p14:tracePt t="50010" x="6508750" y="4686300"/>
          <p14:tracePt t="50024" x="6565900" y="4686300"/>
          <p14:tracePt t="50041" x="6635750" y="4686300"/>
          <p14:tracePt t="50058" x="6743700" y="4686300"/>
          <p14:tracePt t="50074" x="6864350" y="4679950"/>
          <p14:tracePt t="50091" x="6991350" y="4679950"/>
          <p14:tracePt t="50108" x="7080250" y="4679950"/>
          <p14:tracePt t="50124" x="7156450" y="4679950"/>
          <p14:tracePt t="50141" x="7232650" y="4679950"/>
          <p14:tracePt t="50157" x="7308850" y="4686300"/>
          <p14:tracePt t="50174" x="7378700" y="4686300"/>
          <p14:tracePt t="50176" x="7385050" y="4686300"/>
          <p14:tracePt t="50191" x="7435850" y="4686300"/>
          <p14:tracePt t="50207" x="7480300" y="4692650"/>
          <p14:tracePt t="50224" x="7524750" y="4699000"/>
          <p14:tracePt t="50241" x="7543800" y="4705350"/>
          <p14:tracePt t="50258" x="7556500" y="4705350"/>
          <p14:tracePt t="50383" x="7562850" y="4705350"/>
          <p14:tracePt t="50399" x="7569200" y="4705350"/>
          <p14:tracePt t="50419" x="7575550" y="4705350"/>
          <p14:tracePt t="51420" x="7569200" y="4705350"/>
          <p14:tracePt t="51423" x="7562850" y="4705350"/>
          <p14:tracePt t="51426" x="7556500" y="4705350"/>
          <p14:tracePt t="51441" x="7448550" y="4711700"/>
          <p14:tracePt t="51458" x="7213600" y="4730750"/>
          <p14:tracePt t="51474" x="6959600" y="4762500"/>
          <p14:tracePt t="51491" x="6623050" y="4800600"/>
          <p14:tracePt t="51509" x="6203950" y="4864100"/>
          <p14:tracePt t="51524" x="5867400" y="4908550"/>
          <p14:tracePt t="51540" x="5537200" y="4959350"/>
          <p14:tracePt t="51557" x="5219700" y="5010150"/>
          <p14:tracePt t="51559" x="5181600" y="5010150"/>
          <p14:tracePt t="51574" x="4933950" y="5041900"/>
          <p14:tracePt t="51576" x="4902200" y="5041900"/>
          <p14:tracePt t="51590" x="4699000" y="5054600"/>
          <p14:tracePt t="51608" x="4508500" y="5073650"/>
          <p14:tracePt t="51609" x="4489450" y="5073650"/>
          <p14:tracePt t="51624" x="4318000" y="5086350"/>
          <p14:tracePt t="51641" x="4178300" y="5092700"/>
          <p14:tracePt t="51657" x="4051300" y="5092700"/>
          <p14:tracePt t="51659" x="4038600" y="5092700"/>
          <p14:tracePt t="51674" x="3937000" y="5092700"/>
          <p14:tracePt t="51691" x="3822700" y="5092700"/>
          <p14:tracePt t="51708" x="3676650" y="5092700"/>
          <p14:tracePt t="51724" x="3536950" y="5092700"/>
          <p14:tracePt t="51740" x="3384550" y="5092700"/>
          <p14:tracePt t="51757" x="3251200" y="5080000"/>
          <p14:tracePt t="51774" x="3143250" y="5073650"/>
          <p14:tracePt t="51790" x="3041650" y="5060950"/>
          <p14:tracePt t="51807" x="2946400" y="5048250"/>
          <p14:tracePt t="51824" x="2844800" y="5041900"/>
          <p14:tracePt t="51841" x="2755900" y="5029200"/>
          <p14:tracePt t="51857" x="2660650" y="5016500"/>
          <p14:tracePt t="51874" x="2533650" y="5010150"/>
          <p14:tracePt t="51891" x="2393950" y="5003800"/>
          <p14:tracePt t="51908" x="2292350" y="5003800"/>
          <p14:tracePt t="51925" x="2222500" y="5003800"/>
          <p14:tracePt t="51941" x="2165350" y="4997450"/>
          <p14:tracePt t="51957" x="2108200" y="4997450"/>
          <p14:tracePt t="51975" x="2032000" y="4991100"/>
          <p14:tracePt t="51990" x="1949450" y="4984750"/>
          <p14:tracePt t="52007" x="1873250" y="4984750"/>
          <p14:tracePt t="52024" x="1803400" y="4978400"/>
          <p14:tracePt t="52026" x="1790700" y="4978400"/>
          <p14:tracePt t="52042" x="1752600" y="4978400"/>
          <p14:tracePt t="52057" x="1682750" y="4978400"/>
          <p14:tracePt t="52074" x="1625600" y="4978400"/>
          <p14:tracePt t="52091" x="1555750" y="4978400"/>
          <p14:tracePt t="52108" x="1504950" y="4978400"/>
          <p14:tracePt t="52124" x="1454150" y="4978400"/>
          <p14:tracePt t="52141" x="1409700" y="4978400"/>
          <p14:tracePt t="52157" x="1377950" y="4978400"/>
          <p14:tracePt t="52174" x="1358900" y="4978400"/>
          <p14:tracePt t="52191" x="1346200" y="4978400"/>
          <p14:tracePt t="52207" x="1327150" y="4984750"/>
          <p14:tracePt t="52224" x="1295400" y="4991100"/>
          <p14:tracePt t="52241" x="1250950" y="4997450"/>
          <p14:tracePt t="52257" x="1238250" y="5003800"/>
          <p14:tracePt t="52275" x="1231900" y="5003800"/>
          <p14:tracePt t="52318" x="1238250" y="5003800"/>
          <p14:tracePt t="52325" x="1250950" y="5003800"/>
          <p14:tracePt t="52341" x="1295400" y="5003800"/>
          <p14:tracePt t="52358" x="1358900" y="4984750"/>
          <p14:tracePt t="52374" x="1441450" y="4978400"/>
          <p14:tracePt t="52391" x="1549400" y="4965700"/>
          <p14:tracePt t="52392" x="1562100" y="4965700"/>
          <p14:tracePt t="52408" x="1676400" y="4959350"/>
          <p14:tracePt t="52424" x="1809750" y="4946650"/>
          <p14:tracePt t="52441" x="1962150" y="4946650"/>
          <p14:tracePt t="52458" x="2057400" y="4946650"/>
          <p14:tracePt t="52474" x="2133600" y="4946650"/>
          <p14:tracePt t="52491" x="2190750" y="4946650"/>
          <p14:tracePt t="52508" x="2247900" y="4959350"/>
          <p14:tracePt t="52524" x="2286000" y="4965700"/>
          <p14:tracePt t="52541" x="2317750" y="4972050"/>
          <p14:tracePt t="52558" x="2343150" y="4978400"/>
          <p14:tracePt t="52575" x="2343150" y="4984750"/>
          <p14:tracePt t="53035" x="2349500" y="4984750"/>
          <p14:tracePt t="53051" x="2355850" y="4984750"/>
          <p14:tracePt t="53081" x="2362200" y="4978400"/>
          <p14:tracePt t="53093" x="2368550" y="4978400"/>
          <p14:tracePt t="53106" x="2374900" y="4978400"/>
          <p14:tracePt t="53112" x="2381250" y="4978400"/>
          <p14:tracePt t="53124" x="2387600" y="4965700"/>
          <p14:tracePt t="53141" x="2406650" y="4959350"/>
          <p14:tracePt t="53158" x="2438400" y="4933950"/>
          <p14:tracePt t="53174" x="2457450" y="4914900"/>
          <p14:tracePt t="53191" x="2470150" y="4889500"/>
          <p14:tracePt t="53207" x="2470150" y="4857750"/>
          <p14:tracePt t="53224" x="2457450" y="4819650"/>
          <p14:tracePt t="53241" x="2438400" y="4775200"/>
          <p14:tracePt t="53258" x="2406650" y="4743450"/>
          <p14:tracePt t="53276" x="2362200" y="4711700"/>
          <p14:tracePt t="53291" x="2330450" y="4686300"/>
          <p14:tracePt t="53308" x="2279650" y="4667250"/>
          <p14:tracePt t="53324" x="2228850" y="4654550"/>
          <p14:tracePt t="53341" x="2178050" y="4654550"/>
          <p14:tracePt t="53357" x="2114550" y="4654550"/>
          <p14:tracePt t="53374" x="2025650" y="4660900"/>
          <p14:tracePt t="53391" x="1930400" y="4667250"/>
          <p14:tracePt t="53393" x="1917700" y="4667250"/>
          <p14:tracePt t="53407" x="1803400" y="4679950"/>
          <p14:tracePt t="53409" x="1784350" y="4679950"/>
          <p14:tracePt t="53425" x="1670050" y="4679950"/>
          <p14:tracePt t="53441" x="1543050" y="4679950"/>
          <p14:tracePt t="53458" x="1422400" y="4679950"/>
          <p14:tracePt t="53475" x="1314450" y="4686300"/>
          <p14:tracePt t="53491" x="1250950" y="4692650"/>
          <p14:tracePt t="53507" x="1200150" y="4705350"/>
          <p14:tracePt t="53524" x="1168400" y="4711700"/>
          <p14:tracePt t="53541" x="1149350" y="4730750"/>
          <p14:tracePt t="53558" x="1136650" y="4743450"/>
          <p14:tracePt t="53574" x="1136650" y="4762500"/>
          <p14:tracePt t="53591" x="1155700" y="4794250"/>
          <p14:tracePt t="53607" x="1206500" y="4838700"/>
          <p14:tracePt t="53625" x="1276350" y="4876800"/>
          <p14:tracePt t="53641" x="1346200" y="4902200"/>
          <p14:tracePt t="53658" x="1403350" y="4914900"/>
          <p14:tracePt t="53674" x="1460500" y="4914900"/>
          <p14:tracePt t="53691" x="1549400" y="4914900"/>
          <p14:tracePt t="53707" x="1676400" y="4889500"/>
          <p14:tracePt t="53724" x="1873250" y="4857750"/>
          <p14:tracePt t="53741" x="2057400" y="4832350"/>
          <p14:tracePt t="53758" x="2190750" y="4806950"/>
          <p14:tracePt t="53774" x="2292350" y="4794250"/>
          <p14:tracePt t="53791" x="2330450" y="4787900"/>
          <p14:tracePt t="53925" x="2324100" y="4787900"/>
          <p14:tracePt t="53947" x="2317750" y="4787900"/>
          <p14:tracePt t="53967" x="2317750" y="4794250"/>
          <p14:tracePt t="53984" x="2317750" y="4800600"/>
          <p14:tracePt t="53988" x="2324100" y="4800600"/>
          <p14:tracePt t="53990" x="2330450" y="4800600"/>
          <p14:tracePt t="54008" x="2432050" y="4819650"/>
          <p14:tracePt t="54009" x="2451100" y="4819650"/>
          <p14:tracePt t="54024" x="2609850" y="4826000"/>
          <p14:tracePt t="54041" x="2800350" y="4832350"/>
          <p14:tracePt t="54057" x="2946400" y="4832350"/>
          <p14:tracePt t="54074" x="3060700" y="4832350"/>
          <p14:tracePt t="54091" x="3162300" y="4838700"/>
          <p14:tracePt t="54108" x="3270250" y="4857750"/>
          <p14:tracePt t="54124" x="3327400" y="4857750"/>
          <p14:tracePt t="54141" x="3359150" y="4870450"/>
          <p14:tracePt t="54158" x="3365500" y="4870450"/>
          <p14:tracePt t="54220" x="3365500" y="4876800"/>
          <p14:tracePt t="54226" x="3371850" y="4876800"/>
          <p14:tracePt t="54243" x="3371850" y="4883150"/>
          <p14:tracePt t="54257" x="3378200" y="4883150"/>
          <p14:tracePt t="54314" x="3378200" y="4889500"/>
          <p14:tracePt t="54406" x="3378200" y="4895850"/>
          <p14:tracePt t="54408" x="3384550" y="4895850"/>
          <p14:tracePt t="54424" x="3397250" y="4902200"/>
          <p14:tracePt t="54441" x="3435350" y="4914900"/>
          <p14:tracePt t="54458" x="3492500" y="4921250"/>
          <p14:tracePt t="54474" x="3606800" y="4927600"/>
          <p14:tracePt t="54491" x="3733800" y="4927600"/>
          <p14:tracePt t="54493" x="3759200" y="4927600"/>
          <p14:tracePt t="54508" x="3879850" y="4933950"/>
          <p14:tracePt t="54524" x="4038600" y="4940300"/>
          <p14:tracePt t="54541" x="4197350" y="4953000"/>
          <p14:tracePt t="54558" x="4337050" y="4965700"/>
          <p14:tracePt t="54575" x="4470400" y="4972050"/>
          <p14:tracePt t="54591" x="4610100" y="4984750"/>
          <p14:tracePt t="54607" x="4705350" y="4984750"/>
          <p14:tracePt t="54624" x="4800600" y="4984750"/>
          <p14:tracePt t="54641" x="4883150" y="4991100"/>
          <p14:tracePt t="54658" x="4946650" y="4991100"/>
          <p14:tracePt t="54674" x="5022850" y="4991100"/>
          <p14:tracePt t="54691" x="5086350" y="4991100"/>
          <p14:tracePt t="54707" x="5143500" y="4997450"/>
          <p14:tracePt t="54724" x="5207000" y="5003800"/>
          <p14:tracePt t="54741" x="5245100" y="5003800"/>
          <p14:tracePt t="54757" x="5276850" y="5003800"/>
          <p14:tracePt t="54774" x="5314950" y="5003800"/>
          <p14:tracePt t="54791" x="5353050" y="5003800"/>
          <p14:tracePt t="54807" x="5416550" y="4997450"/>
          <p14:tracePt t="54824" x="5499100" y="4984750"/>
          <p14:tracePt t="54841" x="5575300" y="4978400"/>
          <p14:tracePt t="54858" x="5638800" y="4965700"/>
          <p14:tracePt t="54874" x="5689600" y="4959350"/>
          <p14:tracePt t="54876" x="5702300" y="4959350"/>
          <p14:tracePt t="54891" x="5753100" y="4953000"/>
          <p14:tracePt t="54908" x="5810250" y="4946650"/>
          <p14:tracePt t="54924" x="5848350" y="4940300"/>
          <p14:tracePt t="54941" x="5880100" y="4940300"/>
          <p14:tracePt t="54958" x="5905500" y="4940300"/>
          <p14:tracePt t="54975" x="5918200" y="4940300"/>
          <p14:tracePt t="54991" x="5924550" y="4940300"/>
          <p14:tracePt t="55008" x="5937250" y="4940300"/>
          <p14:tracePt t="55788" x="5930900" y="4940300"/>
          <p14:tracePt t="55794" x="5924550" y="4940300"/>
          <p14:tracePt t="55807" x="5918200" y="4940300"/>
          <p14:tracePt t="55811" x="5911850" y="4940300"/>
          <p14:tracePt t="55824" x="5892800" y="4940300"/>
          <p14:tracePt t="55842" x="5842000" y="4946650"/>
          <p14:tracePt t="55858" x="5765800" y="4953000"/>
          <p14:tracePt t="55874" x="5683250" y="4965700"/>
          <p14:tracePt t="55890" x="5619750" y="4972050"/>
          <p14:tracePt t="55908" x="5588000" y="4978400"/>
          <p14:tracePt t="55924" x="5562600" y="4978400"/>
          <p14:tracePt t="55941" x="5530850" y="4984750"/>
          <p14:tracePt t="55958" x="5448300" y="4991100"/>
          <p14:tracePt t="55959" x="5435600" y="4997450"/>
          <p14:tracePt t="55974" x="5334000" y="5010150"/>
          <p14:tracePt t="55991" x="5200650" y="5029200"/>
          <p14:tracePt t="56008" x="5092700" y="5035550"/>
          <p14:tracePt t="56024" x="4984750" y="5054600"/>
          <p14:tracePt t="56041" x="4870450" y="5060950"/>
          <p14:tracePt t="56058" x="4749800" y="5080000"/>
          <p14:tracePt t="56074" x="4578350" y="5099050"/>
          <p14:tracePt t="56091" x="4356100" y="5105400"/>
          <p14:tracePt t="56107" x="4140200" y="5118100"/>
          <p14:tracePt t="56124" x="3886200" y="5130800"/>
          <p14:tracePt t="56141" x="3632200" y="5130800"/>
          <p14:tracePt t="56142" x="3613150" y="5130800"/>
          <p14:tracePt t="56158" x="3397250" y="5130800"/>
          <p14:tracePt t="56174" x="3187700" y="5130800"/>
          <p14:tracePt t="56191" x="2933700" y="5130800"/>
          <p14:tracePt t="56208" x="2654300" y="5130800"/>
          <p14:tracePt t="56224" x="2489200" y="5137150"/>
          <p14:tracePt t="56241" x="2381250" y="5137150"/>
          <p14:tracePt t="56257" x="2292350" y="5143500"/>
          <p14:tracePt t="56274" x="2209800" y="5156200"/>
          <p14:tracePt t="56291" x="2152650" y="5162550"/>
          <p14:tracePt t="56307" x="2127250" y="5168900"/>
          <p14:tracePt t="56324" x="2120900" y="5168900"/>
          <p14:tracePt t="56341" x="2114550" y="5168900"/>
          <p14:tracePt t="56358" x="2114550" y="5175250"/>
          <p14:tracePt t="56374" x="2089150" y="5187950"/>
          <p14:tracePt t="56391" x="2063750" y="5194300"/>
          <p14:tracePt t="56407" x="2032000" y="5213350"/>
          <p14:tracePt t="56409" x="2025650" y="5213350"/>
          <p14:tracePt t="56425" x="2006600" y="5219700"/>
          <p14:tracePt t="56441" x="2006600" y="5226050"/>
          <p14:tracePt t="56577" x="2006600" y="5232400"/>
          <p14:tracePt t="56584" x="2012950" y="5232400"/>
          <p14:tracePt t="56601" x="2019300" y="5232400"/>
          <p14:tracePt t="56607" x="2032000" y="5232400"/>
          <p14:tracePt t="56624" x="2057400" y="5238750"/>
          <p14:tracePt t="56641" x="2114550" y="5245100"/>
          <p14:tracePt t="56658" x="2190750" y="5251450"/>
          <p14:tracePt t="56674" x="2254250" y="5257800"/>
          <p14:tracePt t="56676" x="2260600" y="5257800"/>
          <p14:tracePt t="56691" x="2311400" y="5257800"/>
          <p14:tracePt t="56709" x="2362200" y="5257800"/>
          <p14:tracePt t="56724" x="2400300" y="5257800"/>
          <p14:tracePt t="56741" x="2438400" y="5257800"/>
          <p14:tracePt t="56759" x="2470150" y="5257800"/>
          <p14:tracePt t="56774" x="2482850" y="5257800"/>
          <p14:tracePt t="56791" x="2501900" y="5257800"/>
          <p14:tracePt t="56808" x="2527300" y="5257800"/>
          <p14:tracePt t="56824" x="2559050" y="5257800"/>
          <p14:tracePt t="56841" x="2590800" y="5257800"/>
          <p14:tracePt t="56857" x="2616200" y="5257800"/>
          <p14:tracePt t="56874" x="2641600" y="5257800"/>
          <p14:tracePt t="56891" x="2673350" y="5257800"/>
          <p14:tracePt t="56907" x="2705100" y="5257800"/>
          <p14:tracePt t="56924" x="2749550" y="5257800"/>
          <p14:tracePt t="56941" x="2781300" y="5257800"/>
          <p14:tracePt t="56957" x="2825750" y="5257800"/>
          <p14:tracePt t="56976" x="2870200" y="5257800"/>
          <p14:tracePt t="56991" x="2908300" y="5257800"/>
          <p14:tracePt t="57007" x="2933700" y="5257800"/>
          <p14:tracePt t="57025" x="2971800" y="5257800"/>
          <p14:tracePt t="57041" x="3009900" y="5257800"/>
          <p14:tracePt t="57058" x="3048000" y="5257800"/>
          <p14:tracePt t="57074" x="3079750" y="5257800"/>
          <p14:tracePt t="57091" x="3111500" y="5257800"/>
          <p14:tracePt t="57108" x="3143250" y="5257800"/>
          <p14:tracePt t="57124" x="3168650" y="5257800"/>
          <p14:tracePt t="57142" x="3175000" y="5257800"/>
          <p14:tracePt t="57159" x="3187700" y="5257800"/>
          <p14:tracePt t="58113" x="3194050" y="5257800"/>
          <p14:tracePt t="58123" x="3200400" y="5257800"/>
          <p14:tracePt t="58125" x="3206750" y="5257800"/>
          <p14:tracePt t="58141" x="3219450" y="5257800"/>
          <p14:tracePt t="58157" x="3232150" y="5257800"/>
          <p14:tracePt t="58174" x="3257550" y="5251450"/>
          <p14:tracePt t="58191" x="3282950" y="5251450"/>
          <p14:tracePt t="58208" x="3314700" y="5251450"/>
          <p14:tracePt t="58225" x="3346450" y="5251450"/>
          <p14:tracePt t="58241" x="3365500" y="5251450"/>
          <p14:tracePt t="58258" x="3397250" y="5251450"/>
          <p14:tracePt t="58274" x="3454400" y="5251450"/>
          <p14:tracePt t="58291" x="3536950" y="5257800"/>
          <p14:tracePt t="58307" x="3606800" y="5257800"/>
          <p14:tracePt t="58324" x="3683000" y="5257800"/>
          <p14:tracePt t="58342" x="3765550" y="5257800"/>
          <p14:tracePt t="58358" x="3835400" y="5251450"/>
          <p14:tracePt t="58374" x="3924300" y="5251450"/>
          <p14:tracePt t="58391" x="4006850" y="5245100"/>
          <p14:tracePt t="58408" x="4083050" y="5238750"/>
          <p14:tracePt t="58424" x="4184650" y="5238750"/>
          <p14:tracePt t="58441" x="4286250" y="5238750"/>
          <p14:tracePt t="58458" x="4375150" y="5238750"/>
          <p14:tracePt t="58459" x="4394200" y="5232400"/>
          <p14:tracePt t="58474" x="4476750" y="5232400"/>
          <p14:tracePt t="58491" x="4572000" y="5226050"/>
          <p14:tracePt t="58507" x="4654550" y="5226050"/>
          <p14:tracePt t="58524" x="4718050" y="5226050"/>
          <p14:tracePt t="58541" x="4800600" y="5226050"/>
          <p14:tracePt t="58542" x="4806950" y="5226050"/>
          <p14:tracePt t="58557" x="4864100" y="5226050"/>
          <p14:tracePt t="58574" x="4946650" y="5232400"/>
          <p14:tracePt t="58591" x="5016500" y="5238750"/>
          <p14:tracePt t="58608" x="5073650" y="5245100"/>
          <p14:tracePt t="58609" x="5080000" y="5251450"/>
          <p14:tracePt t="58626" x="5130800" y="5257800"/>
          <p14:tracePt t="58642" x="5181600" y="5264150"/>
          <p14:tracePt t="58658" x="5245100" y="5264150"/>
          <p14:tracePt t="58674" x="5302250" y="5264150"/>
          <p14:tracePt t="58691" x="5340350" y="5264150"/>
          <p14:tracePt t="58708" x="5359400" y="5264150"/>
          <p14:tracePt t="58724" x="5372100" y="5264150"/>
          <p14:tracePt t="58741" x="5378450" y="5264150"/>
          <p14:tracePt t="58980" x="5372100" y="5264150"/>
          <p14:tracePt t="58982" x="5365750" y="5264150"/>
          <p14:tracePt t="58991" x="5353050" y="5264150"/>
          <p14:tracePt t="59008" x="5289550" y="5276850"/>
          <p14:tracePt t="59024" x="5200650" y="5276850"/>
          <p14:tracePt t="59041" x="5111750" y="5289550"/>
          <p14:tracePt t="59058" x="5029200" y="5295900"/>
          <p14:tracePt t="59074" x="4921250" y="5314950"/>
          <p14:tracePt t="59091" x="4800600" y="5321300"/>
          <p14:tracePt t="59107" x="4654550" y="5334000"/>
          <p14:tracePt t="59124" x="4502150" y="5353050"/>
          <p14:tracePt t="59142" x="4349750" y="5365750"/>
          <p14:tracePt t="59157" x="4210050" y="5378450"/>
          <p14:tracePt t="59174" x="4057650" y="5391150"/>
          <p14:tracePt t="59191" x="3886200" y="5403850"/>
          <p14:tracePt t="59208" x="3721100" y="5422900"/>
          <p14:tracePt t="59224" x="3562350" y="5422900"/>
          <p14:tracePt t="59241" x="3422650" y="5435600"/>
          <p14:tracePt t="59258" x="3314700" y="5441950"/>
          <p14:tracePt t="59259" x="3295650" y="5441950"/>
          <p14:tracePt t="59274" x="3244850" y="5448300"/>
          <p14:tracePt t="59291" x="3187700" y="5448300"/>
          <p14:tracePt t="59309" x="3136900" y="5448300"/>
          <p14:tracePt t="59324" x="3086100" y="5454650"/>
          <p14:tracePt t="59341" x="3022600" y="5454650"/>
          <p14:tracePt t="59357" x="2965450" y="5454650"/>
          <p14:tracePt t="59374" x="2908300" y="5467350"/>
          <p14:tracePt t="59391" x="2870200" y="5467350"/>
          <p14:tracePt t="59408" x="2844800" y="5467350"/>
          <p14:tracePt t="59426" x="2832100" y="5467350"/>
          <p14:tracePt t="59441" x="2819400" y="5467350"/>
          <p14:tracePt t="59457" x="2813050" y="5467350"/>
          <p14:tracePt t="59491" x="2813050" y="5473700"/>
          <p14:tracePt t="59508" x="2794000" y="5473700"/>
          <p14:tracePt t="59525" x="2768600" y="5473700"/>
          <p14:tracePt t="59541" x="2736850" y="5473700"/>
          <p14:tracePt t="59558" x="2705100" y="5480050"/>
          <p14:tracePt t="59574" x="2692400" y="5480050"/>
          <p14:tracePt t="59591" x="2686050" y="5480050"/>
          <p14:tracePt t="59609" x="2673350" y="5480050"/>
          <p14:tracePt t="59624" x="2660650" y="5480050"/>
          <p14:tracePt t="59641" x="2647950" y="5480050"/>
          <p14:tracePt t="59657" x="2628900" y="5480050"/>
          <p14:tracePt t="59674" x="2609850" y="5486400"/>
          <p14:tracePt t="59691" x="2590800" y="5486400"/>
          <p14:tracePt t="59708" x="2578100" y="5486400"/>
          <p14:tracePt t="59725" x="2565400" y="5492750"/>
          <p14:tracePt t="59741" x="2559050" y="5492750"/>
          <p14:tracePt t="59758" x="2552700" y="5492750"/>
          <p14:tracePt t="59949" x="2552700" y="5499100"/>
          <p14:tracePt t="59953" x="2546350" y="5499100"/>
          <p14:tracePt t="59959" x="2540000" y="5499100"/>
          <p14:tracePt t="59974" x="2527300" y="5505450"/>
          <p14:tracePt t="59991" x="2508250" y="5505450"/>
          <p14:tracePt t="60008" x="2501900" y="5511800"/>
          <p14:tracePt t="60230" x="2495550" y="5511800"/>
          <p14:tracePt t="60237" x="2489200" y="5511800"/>
          <p14:tracePt t="60245" x="2482850" y="5511800"/>
          <p14:tracePt t="60258" x="2470150" y="5511800"/>
          <p14:tracePt t="60275" x="2444750" y="5518150"/>
          <p14:tracePt t="60291" x="2419350" y="5524500"/>
          <p14:tracePt t="60308" x="2393950" y="5524500"/>
          <p14:tracePt t="60324" x="2362200" y="5530850"/>
          <p14:tracePt t="60341" x="2317750" y="5537200"/>
          <p14:tracePt t="60357" x="2286000" y="5543550"/>
          <p14:tracePt t="60375" x="2260600" y="5543550"/>
          <p14:tracePt t="60391" x="2247900" y="5543550"/>
          <p14:tracePt t="60407" x="2222500" y="5549900"/>
          <p14:tracePt t="60424" x="2203450" y="5549900"/>
          <p14:tracePt t="60441" x="2165350" y="5549900"/>
          <p14:tracePt t="60459" x="2114550" y="5556250"/>
          <p14:tracePt t="60461" x="2108200" y="5556250"/>
          <p14:tracePt t="60474" x="2070100" y="5562600"/>
          <p14:tracePt t="60491" x="2019300" y="5568950"/>
          <p14:tracePt t="60508" x="1974850" y="5568950"/>
          <p14:tracePt t="60524" x="1943100" y="5568950"/>
          <p14:tracePt t="60541" x="1905000" y="5568950"/>
          <p14:tracePt t="60557" x="1873250" y="5568950"/>
          <p14:tracePt t="60574" x="1835150" y="5568950"/>
          <p14:tracePt t="60591" x="1797050" y="5568950"/>
          <p14:tracePt t="60608" x="1765300" y="5568950"/>
          <p14:tracePt t="60625" x="1714500" y="5568950"/>
          <p14:tracePt t="60641" x="1638300" y="5581650"/>
          <p14:tracePt t="60658" x="1574800" y="5581650"/>
          <p14:tracePt t="60674" x="1524000" y="5594350"/>
          <p14:tracePt t="60691" x="1473200" y="5594350"/>
          <p14:tracePt t="60708" x="1441450" y="5600700"/>
          <p14:tracePt t="60724" x="1390650" y="5600700"/>
          <p14:tracePt t="60741" x="1358900" y="5600700"/>
          <p14:tracePt t="60758" x="1333500" y="5600700"/>
          <p14:tracePt t="60774" x="1314450" y="5600700"/>
          <p14:tracePt t="60791" x="1308100" y="5600700"/>
          <p14:tracePt t="60808" x="1301750" y="5600700"/>
          <p14:tracePt t="60825" x="1289050" y="5600700"/>
          <p14:tracePt t="60841" x="1282700" y="5600700"/>
          <p14:tracePt t="60858" x="1270000" y="5600700"/>
          <p14:tracePt t="60874" x="1257300" y="5600700"/>
          <p14:tracePt t="60891" x="1219200" y="5600700"/>
          <p14:tracePt t="60907" x="1162050" y="5600700"/>
          <p14:tracePt t="60925" x="1098550" y="5594350"/>
          <p14:tracePt t="60941" x="1066800" y="5588000"/>
          <p14:tracePt t="60958" x="1022350" y="5575300"/>
          <p14:tracePt t="60975" x="971550" y="5562600"/>
          <p14:tracePt t="60991" x="933450" y="5556250"/>
          <p14:tracePt t="61008" x="908050" y="5543550"/>
          <p14:tracePt t="61024" x="882650" y="5530850"/>
          <p14:tracePt t="61041" x="863600" y="5524500"/>
          <p14:tracePt t="61057" x="844550" y="5505450"/>
          <p14:tracePt t="61074" x="831850" y="5499100"/>
          <p14:tracePt t="61091" x="812800" y="5480050"/>
          <p14:tracePt t="61124" x="800100" y="5467350"/>
          <p14:tracePt t="61142" x="781050" y="5461000"/>
          <p14:tracePt t="61158" x="774700" y="5448300"/>
          <p14:tracePt t="61174" x="768350" y="5448300"/>
          <p14:tracePt t="61191" x="768350" y="5441950"/>
          <p14:tracePt t="61268" x="768350" y="5435600"/>
          <p14:tracePt t="61286" x="768350" y="5429250"/>
          <p14:tracePt t="61289" x="768350" y="5422900"/>
          <p14:tracePt t="61296" x="768350" y="5416550"/>
          <p14:tracePt t="61307" x="768350" y="5403850"/>
          <p14:tracePt t="61324" x="781050" y="5378450"/>
          <p14:tracePt t="61341" x="793750" y="5359400"/>
          <p14:tracePt t="61342" x="800100" y="5359400"/>
          <p14:tracePt t="61358" x="825500" y="5334000"/>
          <p14:tracePt t="61374" x="857250" y="5308600"/>
          <p14:tracePt t="61392" x="889000" y="5289550"/>
          <p14:tracePt t="61407" x="908050" y="5276850"/>
          <p14:tracePt t="61424" x="933450" y="5264150"/>
          <p14:tracePt t="61441" x="952500" y="5251450"/>
          <p14:tracePt t="61458" x="971550" y="5245100"/>
          <p14:tracePt t="61474" x="990600" y="5238750"/>
          <p14:tracePt t="61491" x="1009650" y="5232400"/>
          <p14:tracePt t="61508" x="1028700" y="5232400"/>
          <p14:tracePt t="61525" x="1066800" y="5219700"/>
          <p14:tracePt t="61541" x="1104900" y="5213350"/>
          <p14:tracePt t="61559" x="1168400" y="5213350"/>
          <p14:tracePt t="61574" x="1187450" y="5207000"/>
          <p14:tracePt t="61591" x="1212850" y="5200650"/>
          <p14:tracePt t="61608" x="1231900" y="5194300"/>
          <p14:tracePt t="61624" x="1263650" y="5194300"/>
          <p14:tracePt t="61641" x="1301750" y="5187950"/>
          <p14:tracePt t="61658" x="1346200" y="5181600"/>
          <p14:tracePt t="61674" x="1403350" y="5168900"/>
          <p14:tracePt t="61691" x="1473200" y="5149850"/>
          <p14:tracePt t="61707" x="1530350" y="5137150"/>
          <p14:tracePt t="61724" x="1587500" y="5130800"/>
          <p14:tracePt t="61741" x="1631950" y="5118100"/>
          <p14:tracePt t="61758" x="1663700" y="5111750"/>
          <p14:tracePt t="61774" x="1708150" y="5105400"/>
          <p14:tracePt t="61791" x="1765300" y="5099050"/>
          <p14:tracePt t="61808" x="1828800" y="5099050"/>
          <p14:tracePt t="61824" x="1879600" y="5099050"/>
          <p14:tracePt t="61841" x="1924050" y="5099050"/>
          <p14:tracePt t="61857" x="1962150" y="5099050"/>
          <p14:tracePt t="61875" x="2006600" y="5099050"/>
          <p14:tracePt t="61891" x="2051050" y="5099050"/>
          <p14:tracePt t="61893" x="2057400" y="5099050"/>
          <p14:tracePt t="61908" x="2101850" y="5099050"/>
          <p14:tracePt t="61924" x="2146300" y="5092700"/>
          <p14:tracePt t="61927" x="2159000" y="5092700"/>
          <p14:tracePt t="61941" x="2203450" y="5086350"/>
          <p14:tracePt t="61959" x="2266950" y="5080000"/>
          <p14:tracePt t="61974" x="2317750" y="5080000"/>
          <p14:tracePt t="61991" x="2362200" y="5080000"/>
          <p14:tracePt t="62008" x="2400300" y="5080000"/>
          <p14:tracePt t="62025" x="2425700" y="5080000"/>
          <p14:tracePt t="62041" x="2432050" y="5080000"/>
          <p14:tracePt t="62074" x="2438400" y="5080000"/>
          <p14:tracePt t="62091" x="2444750" y="5080000"/>
          <p14:tracePt t="62107" x="2444750" y="5086350"/>
          <p14:tracePt t="62124" x="2451100" y="5086350"/>
          <p14:tracePt t="62141" x="2457450" y="5086350"/>
          <p14:tracePt t="62159" x="2463800" y="5092700"/>
          <p14:tracePt t="62191" x="2470150" y="5099050"/>
          <p14:tracePt t="62208" x="2495550" y="5130800"/>
          <p14:tracePt t="62225" x="2527300" y="5162550"/>
          <p14:tracePt t="62241" x="2552700" y="5194300"/>
          <p14:tracePt t="62257" x="2559050" y="5207000"/>
          <p14:tracePt t="62274" x="2571750" y="5219700"/>
          <p14:tracePt t="62291" x="2584450" y="5238750"/>
          <p14:tracePt t="62308" x="2590800" y="5251450"/>
          <p14:tracePt t="62324" x="2597150" y="5270500"/>
          <p14:tracePt t="62341" x="2603500" y="5289550"/>
          <p14:tracePt t="62359" x="2603500" y="5321300"/>
          <p14:tracePt t="62374" x="2603500" y="5340350"/>
          <p14:tracePt t="62391" x="2603500" y="5346700"/>
          <p14:tracePt t="62408" x="2603500" y="5359400"/>
          <p14:tracePt t="62424" x="2603500" y="5365750"/>
          <p14:tracePt t="62469" x="2603500" y="5372100"/>
          <p14:tracePt t="62483" x="2603500" y="5378450"/>
          <p14:tracePt t="62493" x="2597150" y="5378450"/>
          <p14:tracePt t="62508" x="2590800" y="5378450"/>
          <p14:tracePt t="62524" x="2578100" y="5397500"/>
          <p14:tracePt t="62541" x="2546350" y="5410200"/>
          <p14:tracePt t="62557" x="2514600" y="5422900"/>
          <p14:tracePt t="62574" x="2470150" y="5435600"/>
          <p14:tracePt t="62591" x="2432050" y="5448300"/>
          <p14:tracePt t="62608" x="2400300" y="5461000"/>
          <p14:tracePt t="62624" x="2362200" y="5473700"/>
          <p14:tracePt t="62641" x="2324100" y="5473700"/>
          <p14:tracePt t="62658" x="2305050" y="5473700"/>
          <p14:tracePt t="62674" x="2279650" y="5473700"/>
          <p14:tracePt t="62691" x="2247900" y="5480050"/>
          <p14:tracePt t="62708" x="2216150" y="5486400"/>
          <p14:tracePt t="62724" x="2190750" y="5492750"/>
          <p14:tracePt t="62741" x="2159000" y="5499100"/>
          <p14:tracePt t="62758" x="2127250" y="5511800"/>
          <p14:tracePt t="62774" x="2101850" y="5518150"/>
          <p14:tracePt t="62791" x="2063750" y="5524500"/>
          <p14:tracePt t="62808" x="2019300" y="5537200"/>
          <p14:tracePt t="62824" x="1974850" y="5537200"/>
          <p14:tracePt t="62841" x="1930400" y="5543550"/>
          <p14:tracePt t="62858" x="1873250" y="5549900"/>
          <p14:tracePt t="62875" x="1828800" y="5562600"/>
          <p14:tracePt t="62891" x="1784350" y="5562600"/>
          <p14:tracePt t="62908" x="1752600" y="5562600"/>
          <p14:tracePt t="62924" x="1708150" y="5562600"/>
          <p14:tracePt t="62941" x="1651000" y="5568950"/>
          <p14:tracePt t="62958" x="1581150" y="5568950"/>
          <p14:tracePt t="62974" x="1485900" y="5581650"/>
          <p14:tracePt t="62991" x="1377950" y="5588000"/>
          <p14:tracePt t="63007" x="1282700" y="5594350"/>
          <p14:tracePt t="63024" x="1193800" y="5600700"/>
          <p14:tracePt t="63041" x="1117600" y="5613400"/>
          <p14:tracePt t="63057" x="1047750" y="5619750"/>
          <p14:tracePt t="63074" x="977900" y="5619750"/>
          <p14:tracePt t="63091" x="908050" y="5626100"/>
          <p14:tracePt t="63107" x="857250" y="5632450"/>
          <p14:tracePt t="63124" x="812800" y="5632450"/>
          <p14:tracePt t="63141" x="781050" y="5632450"/>
          <p14:tracePt t="63158" x="762000" y="5632450"/>
          <p14:tracePt t="63175" x="742950" y="5632450"/>
          <p14:tracePt t="63253" x="736600" y="5632450"/>
          <p14:tracePt t="63268" x="730250" y="5632450"/>
          <p14:tracePt t="63278" x="723900" y="5632450"/>
          <p14:tracePt t="63285" x="717550" y="5632450"/>
          <p14:tracePt t="63291" x="711200" y="5626100"/>
          <p14:tracePt t="63307" x="685800" y="5626100"/>
          <p14:tracePt t="63324" x="654050" y="5613400"/>
          <p14:tracePt t="63341" x="628650" y="5607050"/>
          <p14:tracePt t="63358" x="603250" y="5600700"/>
          <p14:tracePt t="63374" x="590550" y="5600700"/>
          <p14:tracePt t="63391" x="577850" y="5594350"/>
          <p14:tracePt t="63408" x="571500" y="5594350"/>
          <p14:tracePt t="63425" x="565150" y="5594350"/>
          <p14:tracePt t="63500" x="558800" y="5594350"/>
          <p14:tracePt t="63678" x="565150" y="5594350"/>
          <p14:tracePt t="63682" x="565150" y="5588000"/>
          <p14:tracePt t="63693" x="565150" y="5581650"/>
          <p14:tracePt t="63708" x="571500" y="5581650"/>
          <p14:tracePt t="63724" x="577850" y="5581650"/>
          <p14:tracePt t="63910" x="584200" y="5581650"/>
          <p14:tracePt t="63925" x="584200" y="5575300"/>
          <p14:tracePt t="63941" x="603250" y="5562600"/>
          <p14:tracePt t="63959" x="628650" y="5543550"/>
          <p14:tracePt t="63975" x="647700" y="5524500"/>
          <p14:tracePt t="63991" x="660400" y="5505450"/>
          <p14:tracePt t="64009" x="679450" y="5480050"/>
          <p14:tracePt t="64024" x="704850" y="5454650"/>
          <p14:tracePt t="64041" x="723900" y="5422900"/>
          <p14:tracePt t="64057" x="736600" y="5410200"/>
          <p14:tracePt t="64076" x="749300" y="5397500"/>
          <p14:tracePt t="64091" x="755650" y="5384800"/>
          <p14:tracePt t="64108" x="762000" y="5378450"/>
          <p14:tracePt t="64124" x="768350" y="5365750"/>
          <p14:tracePt t="64141" x="774700" y="5359400"/>
          <p14:tracePt t="64157" x="787400" y="5353050"/>
          <p14:tracePt t="64175" x="800100" y="5346700"/>
          <p14:tracePt t="64191" x="819150" y="5327650"/>
          <p14:tracePt t="64208" x="850900" y="5314950"/>
          <p14:tracePt t="64224" x="882650" y="5295900"/>
          <p14:tracePt t="64241" x="920750" y="5276850"/>
          <p14:tracePt t="64258" x="952500" y="5264150"/>
          <p14:tracePt t="64274" x="984250" y="5251450"/>
          <p14:tracePt t="64291" x="1022350" y="5238750"/>
          <p14:tracePt t="64307" x="1054100" y="5226050"/>
          <p14:tracePt t="64324" x="1098550" y="5213350"/>
          <p14:tracePt t="64341" x="1143000" y="5207000"/>
          <p14:tracePt t="64358" x="1200150" y="5194300"/>
          <p14:tracePt t="64374" x="1244600" y="5187950"/>
          <p14:tracePt t="64391" x="1308100" y="5181600"/>
          <p14:tracePt t="64409" x="1352550" y="5175250"/>
          <p14:tracePt t="64424" x="1390650" y="5175250"/>
          <p14:tracePt t="64441" x="1435100" y="5168900"/>
          <p14:tracePt t="64457" x="1485900" y="5162550"/>
          <p14:tracePt t="64474" x="1543050" y="5156200"/>
          <p14:tracePt t="64476" x="1555750" y="5156200"/>
          <p14:tracePt t="64491" x="1606550" y="5149850"/>
          <p14:tracePt t="64507" x="1663700" y="5143500"/>
          <p14:tracePt t="64524" x="1714500" y="5130800"/>
          <p14:tracePt t="64541" x="1778000" y="5124450"/>
          <p14:tracePt t="64557" x="1841500" y="5111750"/>
          <p14:tracePt t="64558" x="1847850" y="5111750"/>
          <p14:tracePt t="64575" x="1911350" y="5092700"/>
          <p14:tracePt t="64591" x="1974850" y="5080000"/>
          <p14:tracePt t="64608" x="2025650" y="5067300"/>
          <p14:tracePt t="64609" x="2032000" y="5060950"/>
          <p14:tracePt t="64624" x="2063750" y="5060950"/>
          <p14:tracePt t="64641" x="2095500" y="5060950"/>
          <p14:tracePt t="64658" x="2108200" y="5060950"/>
          <p14:tracePt t="64674" x="2127250" y="5060950"/>
          <p14:tracePt t="64691" x="2159000" y="5060950"/>
          <p14:tracePt t="64707" x="2190750" y="5060950"/>
          <p14:tracePt t="64724" x="2228850" y="5067300"/>
          <p14:tracePt t="64741" x="2266950" y="5073650"/>
          <p14:tracePt t="64758" x="2311400" y="5080000"/>
          <p14:tracePt t="64774" x="2362200" y="5086350"/>
          <p14:tracePt t="64791" x="2406650" y="5092700"/>
          <p14:tracePt t="64807" x="2438400" y="5105400"/>
          <p14:tracePt t="64824" x="2482850" y="5111750"/>
          <p14:tracePt t="64841" x="2520950" y="5124450"/>
          <p14:tracePt t="64842" x="2527300" y="5124450"/>
          <p14:tracePt t="64857" x="2552700" y="5130800"/>
          <p14:tracePt t="64874" x="2584450" y="5143500"/>
          <p14:tracePt t="64891" x="2622550" y="5149850"/>
          <p14:tracePt t="64908" x="2654300" y="5162550"/>
          <p14:tracePt t="64924" x="2673350" y="5168900"/>
          <p14:tracePt t="64941" x="2692400" y="5168900"/>
          <p14:tracePt t="64957" x="2711450" y="5168900"/>
          <p14:tracePt t="64959" x="2711450" y="5175250"/>
          <p14:tracePt t="64974" x="2724150" y="5181600"/>
          <p14:tracePt t="64991" x="2736850" y="5181600"/>
          <p14:tracePt t="65008" x="2749550" y="5194300"/>
          <p14:tracePt t="65024" x="2768600" y="5200650"/>
          <p14:tracePt t="65041" x="2781300" y="5207000"/>
          <p14:tracePt t="65058" x="2787650" y="5213350"/>
          <p14:tracePt t="65074" x="2787650" y="5219700"/>
          <p14:tracePt t="65091" x="2794000" y="5226050"/>
          <p14:tracePt t="65108" x="2794000" y="5232400"/>
          <p14:tracePt t="65124" x="2794000" y="5245100"/>
          <p14:tracePt t="65126" x="2794000" y="5251450"/>
          <p14:tracePt t="65141" x="2781300" y="5264150"/>
          <p14:tracePt t="65158" x="2762250" y="5283200"/>
          <p14:tracePt t="65174" x="2743200" y="5302250"/>
          <p14:tracePt t="65191" x="2724150" y="5321300"/>
          <p14:tracePt t="65208" x="2698750" y="5340350"/>
          <p14:tracePt t="65224" x="2673350" y="5359400"/>
          <p14:tracePt t="65241" x="2647950" y="5372100"/>
          <p14:tracePt t="65257" x="2622550" y="5384800"/>
          <p14:tracePt t="65274" x="2603500" y="5397500"/>
          <p14:tracePt t="65291" x="2578100" y="5410200"/>
          <p14:tracePt t="65309" x="2559050" y="5416550"/>
          <p14:tracePt t="65325" x="2540000" y="5422900"/>
          <p14:tracePt t="65341" x="2527300" y="5422900"/>
          <p14:tracePt t="65358" x="2508250" y="5429250"/>
          <p14:tracePt t="65374" x="2489200" y="5435600"/>
          <p14:tracePt t="65391" x="2482850" y="5435600"/>
          <p14:tracePt t="65515" x="2476500" y="5435600"/>
          <p14:tracePt t="65864" x="2476500" y="5441950"/>
          <p14:tracePt t="65925" x="2482850" y="5441950"/>
          <p14:tracePt t="65932" x="2489200" y="5441950"/>
          <p14:tracePt t="65945" x="2495550" y="5441950"/>
          <p14:tracePt t="65958" x="2508250" y="5441950"/>
          <p14:tracePt t="65974" x="2533650" y="5441950"/>
          <p14:tracePt t="65991" x="2578100" y="5435600"/>
          <p14:tracePt t="66008" x="2635250" y="5435600"/>
          <p14:tracePt t="66010" x="2647950" y="5435600"/>
          <p14:tracePt t="66024" x="2698750" y="5429250"/>
          <p14:tracePt t="66041" x="2755900" y="5429250"/>
          <p14:tracePt t="66057" x="2819400" y="5422900"/>
          <p14:tracePt t="66074" x="2882900" y="5422900"/>
          <p14:tracePt t="66077" x="2895600" y="5422900"/>
          <p14:tracePt t="66091" x="2952750" y="5422900"/>
          <p14:tracePt t="66108" x="3028950" y="5422900"/>
          <p14:tracePt t="66124" x="3124200" y="5422900"/>
          <p14:tracePt t="66141" x="3232150" y="5422900"/>
          <p14:tracePt t="66158" x="3352800" y="5416550"/>
          <p14:tracePt t="66174" x="3498850" y="5397500"/>
          <p14:tracePt t="66175" x="3517900" y="5397500"/>
          <p14:tracePt t="66191" x="3663950" y="5378450"/>
          <p14:tracePt t="66208" x="3829050" y="5372100"/>
          <p14:tracePt t="66209" x="3841750" y="5372100"/>
          <p14:tracePt t="66224" x="4000500" y="5359400"/>
          <p14:tracePt t="66241" x="4165600" y="5359400"/>
          <p14:tracePt t="66258" x="4298950" y="5353050"/>
          <p14:tracePt t="66274" x="4438650" y="5353050"/>
          <p14:tracePt t="66291" x="4610100" y="5346700"/>
          <p14:tracePt t="66308" x="4806950" y="5340350"/>
          <p14:tracePt t="66309" x="4819650" y="5340350"/>
          <p14:tracePt t="66324" x="4997450" y="5340350"/>
          <p14:tracePt t="66341" x="5187950" y="5340350"/>
          <p14:tracePt t="66357" x="5340350" y="5340350"/>
          <p14:tracePt t="66374" x="5435600" y="5340350"/>
          <p14:tracePt t="66376" x="5448300" y="5340350"/>
          <p14:tracePt t="66391" x="5499100" y="5346700"/>
          <p14:tracePt t="66408" x="5530850" y="5346700"/>
          <p14:tracePt t="66424" x="5549900" y="5346700"/>
          <p14:tracePt t="66441" x="5568950" y="5353050"/>
          <p14:tracePt t="66457" x="5594350" y="5359400"/>
          <p14:tracePt t="66475" x="5626100" y="5365750"/>
          <p14:tracePt t="66491" x="5645150" y="5365750"/>
          <p14:tracePt t="66508" x="5683250" y="5365750"/>
          <p14:tracePt t="66524" x="5721350" y="5365750"/>
          <p14:tracePt t="66541" x="5759450" y="5365750"/>
          <p14:tracePt t="66558" x="5784850" y="5365750"/>
          <p14:tracePt t="66575" x="5810250" y="5365750"/>
          <p14:tracePt t="66591" x="5835650" y="5372100"/>
          <p14:tracePt t="66610" x="5854700" y="5378450"/>
          <p14:tracePt t="66624" x="5854700" y="5384800"/>
          <p14:tracePt t="66641" x="5873750" y="5391150"/>
          <p14:tracePt t="66659" x="5873750" y="5397500"/>
          <p14:tracePt t="66675" x="5873750" y="5422900"/>
          <p14:tracePt t="66691" x="5848350" y="5441950"/>
          <p14:tracePt t="66708" x="5810250" y="5461000"/>
          <p14:tracePt t="66724" x="5778500" y="5480050"/>
          <p14:tracePt t="66741" x="5759450" y="5486400"/>
          <p14:tracePt t="66758" x="5753100" y="5486400"/>
          <p14:tracePt t="66867" x="5746750" y="5486400"/>
          <p14:tracePt t="66870" x="5740400" y="5486400"/>
          <p14:tracePt t="66878" x="5734050" y="5486400"/>
          <p14:tracePt t="66891" x="5721350" y="5492750"/>
          <p14:tracePt t="66907" x="5683250" y="5505450"/>
          <p14:tracePt t="66924" x="5645150" y="5505450"/>
          <p14:tracePt t="66941" x="5619750" y="5511800"/>
          <p14:tracePt t="66957" x="5607050" y="5518150"/>
          <p14:tracePt t="66975" x="5600700" y="5518150"/>
          <p14:tracePt t="67013" x="5594350" y="5518150"/>
          <p14:tracePt t="67024" x="5581650" y="5524500"/>
          <p14:tracePt t="67041" x="5568950" y="5524500"/>
          <p14:tracePt t="67057" x="5549900" y="5524500"/>
          <p14:tracePt t="67074" x="5537200" y="5524500"/>
          <p14:tracePt t="67092" x="5518150" y="5524500"/>
          <p14:tracePt t="67107" x="5511800" y="5524500"/>
          <p14:tracePt t="67141" x="5505450" y="5524500"/>
          <p14:tracePt t="67169" x="5499100" y="5524500"/>
          <p14:tracePt t="67181" x="5492750" y="5524500"/>
          <p14:tracePt t="67193" x="5486400" y="5524500"/>
          <p14:tracePt t="67208" x="5473700" y="5524500"/>
          <p14:tracePt t="67224" x="5467350" y="5524500"/>
          <p14:tracePt t="67241" x="5454650" y="5524500"/>
          <p14:tracePt t="67258" x="5441950" y="5524500"/>
          <p14:tracePt t="67598" x="5448300" y="5524500"/>
          <p14:tracePt t="67600" x="5454650" y="5524500"/>
          <p14:tracePt t="67608" x="5473700" y="5511800"/>
          <p14:tracePt t="67624" x="5543550" y="5492750"/>
          <p14:tracePt t="67641" x="5607050" y="5480050"/>
          <p14:tracePt t="67658" x="5676900" y="5467350"/>
          <p14:tracePt t="67674" x="5765800" y="5448300"/>
          <p14:tracePt t="67691" x="5867400" y="5429250"/>
          <p14:tracePt t="67708" x="5956300" y="5410200"/>
          <p14:tracePt t="67724" x="6045200" y="5397500"/>
          <p14:tracePt t="67741" x="6102350" y="5397500"/>
          <p14:tracePt t="67758" x="6146800" y="5391150"/>
          <p14:tracePt t="67774" x="6191250" y="5391150"/>
          <p14:tracePt t="67791" x="6248400" y="5391150"/>
          <p14:tracePt t="67808" x="6299200" y="5391150"/>
          <p14:tracePt t="67824" x="6350000" y="5391150"/>
          <p14:tracePt t="67841" x="6394450" y="5391150"/>
          <p14:tracePt t="67858" x="6438900" y="5391150"/>
          <p14:tracePt t="67874" x="6489700" y="5391150"/>
          <p14:tracePt t="67891" x="6540500" y="5391150"/>
          <p14:tracePt t="67908" x="6591300" y="5391150"/>
          <p14:tracePt t="67925" x="6635750" y="5391150"/>
          <p14:tracePt t="67941" x="6686550" y="5391150"/>
          <p14:tracePt t="67958" x="6724650" y="5391150"/>
          <p14:tracePt t="67974" x="6756400" y="5391150"/>
          <p14:tracePt t="67991" x="6781800" y="5391150"/>
          <p14:tracePt t="68007" x="6800850" y="5391150"/>
          <p14:tracePt t="68009" x="6807200" y="5391150"/>
          <p14:tracePt t="68024" x="6819900" y="5391150"/>
          <p14:tracePt t="68041" x="6832600" y="5391150"/>
          <p14:tracePt t="68057" x="6838950" y="5391150"/>
          <p14:tracePt t="68074" x="6845300" y="5391150"/>
          <p14:tracePt t="68091" x="6851650" y="5391150"/>
          <p14:tracePt t="68629" x="6858000" y="5391150"/>
          <p14:tracePt t="69179" x="6845300" y="5397500"/>
          <p14:tracePt t="69182" x="6838950" y="5397500"/>
          <p14:tracePt t="69191" x="6769100" y="5422900"/>
          <p14:tracePt t="69207" x="6623050" y="5441950"/>
          <p14:tracePt t="69209" x="6604000" y="5454650"/>
          <p14:tracePt t="69224" x="6432550" y="5486400"/>
          <p14:tracePt t="69226" x="6407150" y="5486400"/>
          <p14:tracePt t="69241" x="6178550" y="5524500"/>
          <p14:tracePt t="69242" x="6159500" y="5524500"/>
          <p14:tracePt t="69257" x="5911850" y="5562600"/>
          <p14:tracePt t="69274" x="5626100" y="5613400"/>
          <p14:tracePt t="69291" x="5283200" y="5670550"/>
          <p14:tracePt t="69308" x="5022850" y="5708650"/>
          <p14:tracePt t="69324" x="4724400" y="5740400"/>
          <p14:tracePt t="69341" x="4438650" y="5772150"/>
          <p14:tracePt t="69358" x="4171950" y="5791200"/>
          <p14:tracePt t="69375" x="3892550" y="5797550"/>
          <p14:tracePt t="69391" x="3670300" y="5803900"/>
          <p14:tracePt t="69407" x="3454400" y="5803900"/>
          <p14:tracePt t="69425" x="3225800" y="5810250"/>
          <p14:tracePt t="69441" x="3054350" y="5810250"/>
          <p14:tracePt t="69458" x="2914650" y="5816600"/>
          <p14:tracePt t="69474" x="2800350" y="5822950"/>
          <p14:tracePt t="69491" x="2698750" y="5829300"/>
          <p14:tracePt t="69508" x="2584450" y="5848350"/>
          <p14:tracePt t="69524" x="2489200" y="5854700"/>
          <p14:tracePt t="69541" x="2400300" y="5861050"/>
          <p14:tracePt t="69558" x="2317750" y="5861050"/>
          <p14:tracePt t="69574" x="2228850" y="5873750"/>
          <p14:tracePt t="69591" x="2171700" y="5873750"/>
          <p14:tracePt t="69608" x="2101850" y="5873750"/>
          <p14:tracePt t="69624" x="2044700" y="5873750"/>
          <p14:tracePt t="69641" x="1993900" y="5873750"/>
          <p14:tracePt t="69659" x="1968500" y="5873750"/>
          <p14:tracePt t="69675" x="1955800" y="5867400"/>
          <p14:tracePt t="69691" x="1949450" y="5867400"/>
          <p14:tracePt t="69724" x="1936750" y="5867400"/>
          <p14:tracePt t="69741" x="1930400" y="5867400"/>
          <p14:tracePt t="69758" x="1911350" y="5861050"/>
          <p14:tracePt t="69774" x="1885950" y="5861050"/>
          <p14:tracePt t="69791" x="1860550" y="5861050"/>
          <p14:tracePt t="69808" x="1835150" y="5854700"/>
          <p14:tracePt t="69824" x="1816100" y="5854700"/>
          <p14:tracePt t="69841" x="1803400" y="5854700"/>
          <p14:tracePt t="69858" x="1797050" y="5854700"/>
          <p14:tracePt t="69947" x="1803400" y="5854700"/>
          <p14:tracePt t="69958" x="1809750" y="5854700"/>
          <p14:tracePt t="69959" x="1816100" y="5848350"/>
          <p14:tracePt t="69974" x="1860550" y="5835650"/>
          <p14:tracePt t="69991" x="1974850" y="5816600"/>
          <p14:tracePt t="70008" x="2178050" y="5791200"/>
          <p14:tracePt t="70024" x="2425700" y="5778500"/>
          <p14:tracePt t="70041" x="2654300" y="5778500"/>
          <p14:tracePt t="70058" x="2921000" y="5778500"/>
          <p14:tracePt t="70075" x="3181350" y="5778500"/>
          <p14:tracePt t="70091" x="3384550" y="5759450"/>
          <p14:tracePt t="70107" x="3505200" y="5753100"/>
          <p14:tracePt t="70124" x="3543300" y="5753100"/>
          <p14:tracePt t="70126" x="3549650" y="5753100"/>
          <p14:tracePt t="70142" x="3556000" y="5753100"/>
          <p14:tracePt t="70157" x="3562350" y="5753100"/>
          <p14:tracePt t="70174" x="3568700" y="5746750"/>
          <p14:tracePt t="70191" x="3581400" y="5746750"/>
          <p14:tracePt t="70207" x="3594100" y="5740400"/>
          <p14:tracePt t="70224" x="3625850" y="5740400"/>
          <p14:tracePt t="70241" x="3663950" y="5734050"/>
          <p14:tracePt t="70258" x="3721100" y="5721350"/>
          <p14:tracePt t="70274" x="3829050" y="5702300"/>
          <p14:tracePt t="70291" x="3994150" y="5689600"/>
          <p14:tracePt t="70292" x="4006850" y="5689600"/>
          <p14:tracePt t="70308" x="4197350" y="5670550"/>
          <p14:tracePt t="70325" x="4438650" y="5664200"/>
          <p14:tracePt t="70341" x="4616450" y="5657850"/>
          <p14:tracePt t="70358" x="4718050" y="5645150"/>
          <p14:tracePt t="70731" x="4718050" y="5638800"/>
          <p14:tracePt t="70733" x="4718050" y="5632450"/>
          <p14:tracePt t="70741" x="4718050" y="5619750"/>
          <p14:tracePt t="70758" x="4718050" y="5588000"/>
          <p14:tracePt t="70775" x="4718050" y="5562600"/>
          <p14:tracePt t="70791" x="4718050" y="5543550"/>
          <p14:tracePt t="70808" x="4718050" y="5524500"/>
          <p14:tracePt t="70824" x="4718050" y="5505450"/>
          <p14:tracePt t="70841" x="4718050" y="5499100"/>
          <p14:tracePt t="70858" x="4724400" y="5486400"/>
          <p14:tracePt t="70930" x="4730750" y="5486400"/>
          <p14:tracePt t="70933" x="4737100" y="5492750"/>
          <p14:tracePt t="70941" x="4762500" y="5492750"/>
          <p14:tracePt t="70958" x="4857750" y="5511800"/>
          <p14:tracePt t="70959" x="4883150" y="5511800"/>
          <p14:tracePt t="70974" x="5041900" y="5511800"/>
          <p14:tracePt t="70976" x="5067300" y="5511800"/>
          <p14:tracePt t="70991" x="5283200" y="5518150"/>
          <p14:tracePt t="71008" x="5575300" y="5556250"/>
          <p14:tracePt t="71009" x="5594350" y="5556250"/>
          <p14:tracePt t="71024" x="5822950" y="5588000"/>
          <p14:tracePt t="71041" x="6013450" y="5626100"/>
          <p14:tracePt t="71042" x="6026150" y="5626100"/>
          <p14:tracePt t="71057" x="6089650" y="5638800"/>
          <p14:tracePt t="71075" x="6134100" y="5657850"/>
          <p14:tracePt t="71091" x="6153150" y="5676900"/>
          <p14:tracePt t="71108" x="6159500" y="5689600"/>
          <p14:tracePt t="71124" x="6159500" y="5695950"/>
          <p14:tracePt t="71141" x="6159500" y="5702300"/>
          <p14:tracePt t="72339" x="6153150" y="5702300"/>
          <p14:tracePt t="72342" x="6146800" y="5702300"/>
          <p14:tracePt t="72358" x="6057900" y="5708650"/>
          <p14:tracePt t="72375" x="5632450" y="5708650"/>
          <p14:tracePt t="72391" x="4718050" y="5670550"/>
          <p14:tracePt t="72408" x="3473450" y="5568950"/>
          <p14:tracePt t="72425" x="1873250" y="5397500"/>
          <p14:tracePt t="72441" x="590550" y="527685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78CD-9709-7C02-1659-364C6211CF22}"/>
              </a:ext>
            </a:extLst>
          </p:cNvPr>
          <p:cNvSpPr>
            <a:spLocks noGrp="1"/>
          </p:cNvSpPr>
          <p:nvPr>
            <p:ph type="title"/>
          </p:nvPr>
        </p:nvSpPr>
        <p:spPr/>
        <p:txBody>
          <a:bodyPr/>
          <a:lstStyle/>
          <a:p>
            <a:r>
              <a:rPr lang="en-US" dirty="0"/>
              <a:t>Mumford and Anjum causal vector model</a:t>
            </a:r>
            <a:endParaRPr lang="en-PH" dirty="0"/>
          </a:p>
        </p:txBody>
      </p:sp>
      <p:sp>
        <p:nvSpPr>
          <p:cNvPr id="3" name="Content Placeholder 2">
            <a:extLst>
              <a:ext uri="{FF2B5EF4-FFF2-40B4-BE49-F238E27FC236}">
                <a16:creationId xmlns:a16="http://schemas.microsoft.com/office/drawing/2014/main" id="{43F107E3-744A-3430-DE5C-F5EEB87E5A50}"/>
              </a:ext>
            </a:extLst>
          </p:cNvPr>
          <p:cNvSpPr>
            <a:spLocks noGrp="1"/>
          </p:cNvSpPr>
          <p:nvPr>
            <p:ph idx="1"/>
          </p:nvPr>
        </p:nvSpPr>
        <p:spPr/>
        <p:txBody>
          <a:bodyPr/>
          <a:lstStyle/>
          <a:p>
            <a:endParaRPr lang="en-PH" dirty="0"/>
          </a:p>
        </p:txBody>
      </p:sp>
      <p:pic>
        <p:nvPicPr>
          <p:cNvPr id="5" name="Picture 4">
            <a:extLst>
              <a:ext uri="{FF2B5EF4-FFF2-40B4-BE49-F238E27FC236}">
                <a16:creationId xmlns:a16="http://schemas.microsoft.com/office/drawing/2014/main" id="{4CF8DB0C-B2E0-D504-0F5E-926BE5016541}"/>
              </a:ext>
            </a:extLst>
          </p:cNvPr>
          <p:cNvPicPr>
            <a:picLocks noChangeAspect="1"/>
          </p:cNvPicPr>
          <p:nvPr/>
        </p:nvPicPr>
        <p:blipFill>
          <a:blip r:embed="rId2"/>
          <a:stretch>
            <a:fillRect/>
          </a:stretch>
        </p:blipFill>
        <p:spPr>
          <a:xfrm>
            <a:off x="909222" y="1825625"/>
            <a:ext cx="3431959" cy="2390311"/>
          </a:xfrm>
          <a:prstGeom prst="rect">
            <a:avLst/>
          </a:prstGeom>
        </p:spPr>
      </p:pic>
      <p:pic>
        <p:nvPicPr>
          <p:cNvPr id="7" name="Picture 6">
            <a:extLst>
              <a:ext uri="{FF2B5EF4-FFF2-40B4-BE49-F238E27FC236}">
                <a16:creationId xmlns:a16="http://schemas.microsoft.com/office/drawing/2014/main" id="{C4D31353-911D-7498-F8DD-988B4497E833}"/>
              </a:ext>
            </a:extLst>
          </p:cNvPr>
          <p:cNvPicPr>
            <a:picLocks noChangeAspect="1"/>
          </p:cNvPicPr>
          <p:nvPr/>
        </p:nvPicPr>
        <p:blipFill>
          <a:blip r:embed="rId3"/>
          <a:stretch>
            <a:fillRect/>
          </a:stretch>
        </p:blipFill>
        <p:spPr>
          <a:xfrm>
            <a:off x="6175866" y="1690688"/>
            <a:ext cx="4441828" cy="2565590"/>
          </a:xfrm>
          <a:prstGeom prst="rect">
            <a:avLst/>
          </a:prstGeom>
        </p:spPr>
      </p:pic>
      <p:sp>
        <p:nvSpPr>
          <p:cNvPr id="8" name="TextBox 7">
            <a:extLst>
              <a:ext uri="{FF2B5EF4-FFF2-40B4-BE49-F238E27FC236}">
                <a16:creationId xmlns:a16="http://schemas.microsoft.com/office/drawing/2014/main" id="{824B62A5-AA8D-34B6-07CE-76BC34B78F3D}"/>
              </a:ext>
            </a:extLst>
          </p:cNvPr>
          <p:cNvSpPr txBox="1"/>
          <p:nvPr/>
        </p:nvSpPr>
        <p:spPr>
          <a:xfrm>
            <a:off x="862786" y="1189891"/>
            <a:ext cx="5832687" cy="369332"/>
          </a:xfrm>
          <a:prstGeom prst="rect">
            <a:avLst/>
          </a:prstGeom>
          <a:noFill/>
        </p:spPr>
        <p:txBody>
          <a:bodyPr wrap="none" rtlCol="0">
            <a:spAutoFit/>
          </a:bodyPr>
          <a:lstStyle/>
          <a:p>
            <a:r>
              <a:rPr lang="en-US" dirty="0"/>
              <a:t>Source: Mumford &amp; Anjum – A powerful theory of causation</a:t>
            </a:r>
            <a:endParaRPr lang="en-PH" dirty="0"/>
          </a:p>
        </p:txBody>
      </p:sp>
      <p:pic>
        <p:nvPicPr>
          <p:cNvPr id="10" name="Picture 9">
            <a:extLst>
              <a:ext uri="{FF2B5EF4-FFF2-40B4-BE49-F238E27FC236}">
                <a16:creationId xmlns:a16="http://schemas.microsoft.com/office/drawing/2014/main" id="{7153CBF9-F5DC-FD57-C65C-0E2817C9CD7E}"/>
              </a:ext>
            </a:extLst>
          </p:cNvPr>
          <p:cNvPicPr>
            <a:picLocks noChangeAspect="1"/>
          </p:cNvPicPr>
          <p:nvPr/>
        </p:nvPicPr>
        <p:blipFill>
          <a:blip r:embed="rId4"/>
          <a:stretch>
            <a:fillRect/>
          </a:stretch>
        </p:blipFill>
        <p:spPr>
          <a:xfrm>
            <a:off x="3548311" y="4350873"/>
            <a:ext cx="4243123" cy="2403447"/>
          </a:xfrm>
          <a:prstGeom prst="rect">
            <a:avLst/>
          </a:prstGeom>
        </p:spPr>
      </p:pic>
    </p:spTree>
    <p:extLst>
      <p:ext uri="{BB962C8B-B14F-4D97-AF65-F5344CB8AC3E}">
        <p14:creationId xmlns:p14="http://schemas.microsoft.com/office/powerpoint/2010/main" val="2138770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PH" dirty="0"/>
              <a:t>Causal model of inclusive business advocacy</a:t>
            </a:r>
          </a:p>
        </p:txBody>
      </p:sp>
      <p:cxnSp>
        <p:nvCxnSpPr>
          <p:cNvPr id="5" name="Straight Connector 4"/>
          <p:cNvCxnSpPr>
            <a:cxnSpLocks/>
          </p:cNvCxnSpPr>
          <p:nvPr/>
        </p:nvCxnSpPr>
        <p:spPr>
          <a:xfrm>
            <a:off x="5180718" y="2444262"/>
            <a:ext cx="0" cy="4413738"/>
          </a:xfrm>
          <a:prstGeom prst="line">
            <a:avLst/>
          </a:prstGeom>
          <a:ln w="38100"/>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3369674" y="3619338"/>
            <a:ext cx="1793289" cy="1775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4150909" y="2869914"/>
            <a:ext cx="1029809" cy="443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3764730" y="4382078"/>
            <a:ext cx="1398232" cy="2219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flipV="1">
            <a:off x="5189968" y="4594506"/>
            <a:ext cx="1312415" cy="1627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3524839" y="1365503"/>
            <a:ext cx="3711230" cy="1015663"/>
          </a:xfrm>
          <a:prstGeom prst="rect">
            <a:avLst/>
          </a:prstGeom>
          <a:noFill/>
        </p:spPr>
        <p:txBody>
          <a:bodyPr wrap="square" rtlCol="0">
            <a:spAutoFit/>
          </a:bodyPr>
          <a:lstStyle/>
          <a:p>
            <a:pPr algn="ctr"/>
            <a:r>
              <a:rPr lang="en-PH" sz="2000" b="1" dirty="0"/>
              <a:t>Current </a:t>
            </a:r>
          </a:p>
          <a:p>
            <a:pPr algn="ctr"/>
            <a:r>
              <a:rPr lang="en-PH" sz="2000" b="1" dirty="0"/>
              <a:t>Situation: Dominance of </a:t>
            </a:r>
            <a:br>
              <a:rPr lang="en-PH" sz="2000" b="1" dirty="0"/>
            </a:br>
            <a:r>
              <a:rPr lang="en-PH" sz="2000" b="1" dirty="0"/>
              <a:t>non-inclusive business practices</a:t>
            </a:r>
          </a:p>
        </p:txBody>
      </p:sp>
      <p:sp>
        <p:nvSpPr>
          <p:cNvPr id="22" name="TextBox 21"/>
          <p:cNvSpPr txBox="1"/>
          <p:nvPr/>
        </p:nvSpPr>
        <p:spPr>
          <a:xfrm>
            <a:off x="8552566" y="3275980"/>
            <a:ext cx="3663182" cy="1200329"/>
          </a:xfrm>
          <a:prstGeom prst="rect">
            <a:avLst/>
          </a:prstGeom>
          <a:noFill/>
        </p:spPr>
        <p:txBody>
          <a:bodyPr wrap="none" rtlCol="0">
            <a:spAutoFit/>
          </a:bodyPr>
          <a:lstStyle/>
          <a:p>
            <a:r>
              <a:rPr lang="en-PH" sz="2400" b="1" dirty="0"/>
              <a:t>Desired </a:t>
            </a:r>
          </a:p>
          <a:p>
            <a:r>
              <a:rPr lang="en-PH" sz="2400" b="1" dirty="0"/>
              <a:t>Situation: Dominance of </a:t>
            </a:r>
            <a:br>
              <a:rPr lang="en-PH" sz="2400" b="1" dirty="0"/>
            </a:br>
            <a:r>
              <a:rPr lang="en-PH" sz="2400" b="1" dirty="0"/>
              <a:t>inclusive business practices</a:t>
            </a:r>
          </a:p>
        </p:txBody>
      </p:sp>
      <p:sp>
        <p:nvSpPr>
          <p:cNvPr id="3" name="TextBox 2"/>
          <p:cNvSpPr txBox="1"/>
          <p:nvPr/>
        </p:nvSpPr>
        <p:spPr>
          <a:xfrm>
            <a:off x="1100105" y="2481610"/>
            <a:ext cx="3334695" cy="646331"/>
          </a:xfrm>
          <a:prstGeom prst="rect">
            <a:avLst/>
          </a:prstGeom>
          <a:noFill/>
        </p:spPr>
        <p:txBody>
          <a:bodyPr wrap="none" rtlCol="0">
            <a:spAutoFit/>
          </a:bodyPr>
          <a:lstStyle/>
          <a:p>
            <a:r>
              <a:rPr lang="en-US" dirty="0"/>
              <a:t>Mental: Reflexive beliefs of a few </a:t>
            </a:r>
            <a:br>
              <a:rPr lang="en-US" dirty="0"/>
            </a:br>
            <a:r>
              <a:rPr lang="en-US" dirty="0"/>
              <a:t>prominent business leaders</a:t>
            </a:r>
          </a:p>
        </p:txBody>
      </p:sp>
      <p:sp>
        <p:nvSpPr>
          <p:cNvPr id="15" name="TextBox 14"/>
          <p:cNvSpPr txBox="1"/>
          <p:nvPr/>
        </p:nvSpPr>
        <p:spPr>
          <a:xfrm>
            <a:off x="702867" y="3217057"/>
            <a:ext cx="2693558" cy="923330"/>
          </a:xfrm>
          <a:prstGeom prst="rect">
            <a:avLst/>
          </a:prstGeom>
          <a:noFill/>
        </p:spPr>
        <p:txBody>
          <a:bodyPr wrap="none" rtlCol="0">
            <a:spAutoFit/>
          </a:bodyPr>
          <a:lstStyle/>
          <a:p>
            <a:r>
              <a:rPr lang="en-US" dirty="0"/>
              <a:t>Social: Global advocacies </a:t>
            </a:r>
            <a:br>
              <a:rPr lang="en-US" dirty="0"/>
            </a:br>
            <a:r>
              <a:rPr lang="en-US" dirty="0"/>
              <a:t>towards inclusive practices</a:t>
            </a:r>
          </a:p>
          <a:p>
            <a:r>
              <a:rPr lang="en-US" dirty="0"/>
              <a:t>New regulations form SEC</a:t>
            </a:r>
          </a:p>
        </p:txBody>
      </p:sp>
      <p:sp>
        <p:nvSpPr>
          <p:cNvPr id="16" name="TextBox 15"/>
          <p:cNvSpPr txBox="1"/>
          <p:nvPr/>
        </p:nvSpPr>
        <p:spPr>
          <a:xfrm>
            <a:off x="973703" y="4153210"/>
            <a:ext cx="3525517" cy="646331"/>
          </a:xfrm>
          <a:prstGeom prst="rect">
            <a:avLst/>
          </a:prstGeom>
          <a:noFill/>
        </p:spPr>
        <p:txBody>
          <a:bodyPr wrap="none" rtlCol="0">
            <a:spAutoFit/>
          </a:bodyPr>
          <a:lstStyle/>
          <a:p>
            <a:r>
              <a:rPr lang="en-US" dirty="0"/>
              <a:t>Man-made: Technologically </a:t>
            </a:r>
            <a:br>
              <a:rPr lang="en-US" dirty="0"/>
            </a:br>
            <a:r>
              <a:rPr lang="en-US" dirty="0"/>
              <a:t>enabled monitoring of corporations</a:t>
            </a:r>
          </a:p>
        </p:txBody>
      </p:sp>
      <p:sp>
        <p:nvSpPr>
          <p:cNvPr id="18" name="TextBox 17">
            <a:extLst>
              <a:ext uri="{FF2B5EF4-FFF2-40B4-BE49-F238E27FC236}">
                <a16:creationId xmlns:a16="http://schemas.microsoft.com/office/drawing/2014/main" id="{F380CF54-EA45-4375-AE07-5A84BC2EAC8A}"/>
              </a:ext>
            </a:extLst>
          </p:cNvPr>
          <p:cNvSpPr txBox="1"/>
          <p:nvPr/>
        </p:nvSpPr>
        <p:spPr>
          <a:xfrm>
            <a:off x="6502383" y="4258301"/>
            <a:ext cx="4899162" cy="1200329"/>
          </a:xfrm>
          <a:prstGeom prst="rect">
            <a:avLst/>
          </a:prstGeom>
          <a:noFill/>
        </p:spPr>
        <p:txBody>
          <a:bodyPr wrap="none" rtlCol="0">
            <a:spAutoFit/>
          </a:bodyPr>
          <a:lstStyle/>
          <a:p>
            <a:r>
              <a:rPr lang="en-US" dirty="0"/>
              <a:t>Social structures: </a:t>
            </a:r>
            <a:br>
              <a:rPr lang="en-US" dirty="0"/>
            </a:br>
            <a:r>
              <a:rPr lang="en-US" dirty="0"/>
              <a:t>Relationship of controlling shareholders </a:t>
            </a:r>
            <a:br>
              <a:rPr lang="en-US" dirty="0"/>
            </a:br>
            <a:r>
              <a:rPr lang="en-US" dirty="0"/>
              <a:t>with employees</a:t>
            </a:r>
          </a:p>
          <a:p>
            <a:r>
              <a:rPr lang="en-US" dirty="0"/>
              <a:t>Relationship of top business leaders with the state</a:t>
            </a:r>
          </a:p>
        </p:txBody>
      </p:sp>
      <p:cxnSp>
        <p:nvCxnSpPr>
          <p:cNvPr id="20" name="Straight Arrow Connector 19">
            <a:extLst>
              <a:ext uri="{FF2B5EF4-FFF2-40B4-BE49-F238E27FC236}">
                <a16:creationId xmlns:a16="http://schemas.microsoft.com/office/drawing/2014/main" id="{4981E6F1-786B-2552-53D6-DA86EB1BC3E7}"/>
              </a:ext>
            </a:extLst>
          </p:cNvPr>
          <p:cNvCxnSpPr>
            <a:cxnSpLocks/>
          </p:cNvCxnSpPr>
          <p:nvPr/>
        </p:nvCxnSpPr>
        <p:spPr>
          <a:xfrm>
            <a:off x="3174023" y="5788396"/>
            <a:ext cx="2033699" cy="2219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7040ECE8-9037-DF60-F4BB-2AC0CD3AFC19}"/>
              </a:ext>
            </a:extLst>
          </p:cNvPr>
          <p:cNvSpPr txBox="1"/>
          <p:nvPr/>
        </p:nvSpPr>
        <p:spPr>
          <a:xfrm>
            <a:off x="601440" y="5016921"/>
            <a:ext cx="3525518" cy="1200329"/>
          </a:xfrm>
          <a:prstGeom prst="rect">
            <a:avLst/>
          </a:prstGeom>
          <a:noFill/>
        </p:spPr>
        <p:txBody>
          <a:bodyPr wrap="square" rtlCol="0">
            <a:spAutoFit/>
          </a:bodyPr>
          <a:lstStyle/>
          <a:p>
            <a:r>
              <a:rPr lang="en-US" dirty="0"/>
              <a:t>Action: Advocacy of </a:t>
            </a:r>
            <a:br>
              <a:rPr lang="en-US" dirty="0"/>
            </a:br>
            <a:r>
              <a:rPr lang="en-US" dirty="0"/>
              <a:t>professional associations to </a:t>
            </a:r>
            <a:br>
              <a:rPr lang="en-US" dirty="0"/>
            </a:br>
            <a:r>
              <a:rPr lang="en-US" dirty="0"/>
              <a:t>change regulations and management culture</a:t>
            </a:r>
          </a:p>
        </p:txBody>
      </p:sp>
      <p:sp>
        <p:nvSpPr>
          <p:cNvPr id="6" name="TextBox 5">
            <a:extLst>
              <a:ext uri="{FF2B5EF4-FFF2-40B4-BE49-F238E27FC236}">
                <a16:creationId xmlns:a16="http://schemas.microsoft.com/office/drawing/2014/main" id="{44117929-6F97-80F4-E0C8-78396EA98BE8}"/>
              </a:ext>
            </a:extLst>
          </p:cNvPr>
          <p:cNvSpPr txBox="1"/>
          <p:nvPr/>
        </p:nvSpPr>
        <p:spPr>
          <a:xfrm>
            <a:off x="7861433" y="6476706"/>
            <a:ext cx="4412683" cy="369332"/>
          </a:xfrm>
          <a:prstGeom prst="rect">
            <a:avLst/>
          </a:prstGeom>
          <a:noFill/>
        </p:spPr>
        <p:txBody>
          <a:bodyPr wrap="none" rtlCol="0">
            <a:spAutoFit/>
          </a:bodyPr>
          <a:lstStyle/>
          <a:p>
            <a:r>
              <a:rPr lang="en-US" dirty="0"/>
              <a:t>Adapted from Mumford &amp; Anjum, Fleetwood</a:t>
            </a:r>
            <a:endParaRPr lang="en-PH" dirty="0"/>
          </a:p>
        </p:txBody>
      </p:sp>
      <p:sp>
        <p:nvSpPr>
          <p:cNvPr id="24" name="TextBox 23">
            <a:extLst>
              <a:ext uri="{FF2B5EF4-FFF2-40B4-BE49-F238E27FC236}">
                <a16:creationId xmlns:a16="http://schemas.microsoft.com/office/drawing/2014/main" id="{57DC0513-C517-F5DD-758E-3778911B4286}"/>
              </a:ext>
            </a:extLst>
          </p:cNvPr>
          <p:cNvSpPr txBox="1"/>
          <p:nvPr/>
        </p:nvSpPr>
        <p:spPr>
          <a:xfrm>
            <a:off x="665287" y="6183666"/>
            <a:ext cx="3117200" cy="369332"/>
          </a:xfrm>
          <a:prstGeom prst="rect">
            <a:avLst/>
          </a:prstGeom>
          <a:noFill/>
        </p:spPr>
        <p:txBody>
          <a:bodyPr wrap="none" rtlCol="0">
            <a:spAutoFit/>
          </a:bodyPr>
          <a:lstStyle/>
          <a:p>
            <a:r>
              <a:rPr lang="en-US" dirty="0"/>
              <a:t>Action: MBA curriculum reform</a:t>
            </a:r>
          </a:p>
        </p:txBody>
      </p:sp>
      <p:cxnSp>
        <p:nvCxnSpPr>
          <p:cNvPr id="25" name="Straight Arrow Connector 24">
            <a:extLst>
              <a:ext uri="{FF2B5EF4-FFF2-40B4-BE49-F238E27FC236}">
                <a16:creationId xmlns:a16="http://schemas.microsoft.com/office/drawing/2014/main" id="{B08C8AC3-9809-A76A-5C87-27438AFD680E}"/>
              </a:ext>
            </a:extLst>
          </p:cNvPr>
          <p:cNvCxnSpPr/>
          <p:nvPr/>
        </p:nvCxnSpPr>
        <p:spPr>
          <a:xfrm>
            <a:off x="3800104" y="6398387"/>
            <a:ext cx="1398232" cy="2219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97EF6A81-443B-2E42-E7A3-62E8F9D9689A}"/>
              </a:ext>
            </a:extLst>
          </p:cNvPr>
          <p:cNvSpPr txBox="1"/>
          <p:nvPr/>
        </p:nvSpPr>
        <p:spPr>
          <a:xfrm>
            <a:off x="6502383" y="5476758"/>
            <a:ext cx="3681008" cy="923330"/>
          </a:xfrm>
          <a:prstGeom prst="rect">
            <a:avLst/>
          </a:prstGeom>
          <a:noFill/>
        </p:spPr>
        <p:txBody>
          <a:bodyPr wrap="none" rtlCol="0">
            <a:spAutoFit/>
          </a:bodyPr>
          <a:lstStyle/>
          <a:p>
            <a:r>
              <a:rPr lang="en-US" dirty="0"/>
              <a:t>Cultural propositions:</a:t>
            </a:r>
            <a:br>
              <a:rPr lang="en-US" dirty="0"/>
            </a:br>
            <a:r>
              <a:rPr lang="en-US" dirty="0"/>
              <a:t>Corporate “owners” deserve </a:t>
            </a:r>
            <a:br>
              <a:rPr lang="en-US" dirty="0"/>
            </a:br>
            <a:r>
              <a:rPr lang="en-US" dirty="0"/>
              <a:t>most of the gains, semi-feudal notion</a:t>
            </a:r>
            <a:endParaRPr lang="en-PH" dirty="0"/>
          </a:p>
        </p:txBody>
      </p:sp>
      <p:cxnSp>
        <p:nvCxnSpPr>
          <p:cNvPr id="26" name="Straight Arrow Connector 25">
            <a:extLst>
              <a:ext uri="{FF2B5EF4-FFF2-40B4-BE49-F238E27FC236}">
                <a16:creationId xmlns:a16="http://schemas.microsoft.com/office/drawing/2014/main" id="{479096C5-5C05-ABC7-4854-A66CBC49C420}"/>
              </a:ext>
            </a:extLst>
          </p:cNvPr>
          <p:cNvCxnSpPr/>
          <p:nvPr/>
        </p:nvCxnSpPr>
        <p:spPr>
          <a:xfrm flipH="1" flipV="1">
            <a:off x="5180718" y="5856715"/>
            <a:ext cx="1312415" cy="1627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68DD9857-D32F-B930-E839-E914F8450F4E}"/>
              </a:ext>
            </a:extLst>
          </p:cNvPr>
          <p:cNvSpPr txBox="1"/>
          <p:nvPr/>
        </p:nvSpPr>
        <p:spPr>
          <a:xfrm>
            <a:off x="6502779" y="2446691"/>
            <a:ext cx="4434852" cy="1200329"/>
          </a:xfrm>
          <a:prstGeom prst="rect">
            <a:avLst/>
          </a:prstGeom>
          <a:noFill/>
        </p:spPr>
        <p:txBody>
          <a:bodyPr wrap="square" rtlCol="0">
            <a:spAutoFit/>
          </a:bodyPr>
          <a:lstStyle/>
          <a:p>
            <a:r>
              <a:rPr lang="en-US" dirty="0"/>
              <a:t>Cultural propositions:</a:t>
            </a:r>
            <a:br>
              <a:rPr lang="en-US" dirty="0"/>
            </a:br>
            <a:r>
              <a:rPr lang="en-US" dirty="0"/>
              <a:t>The duty of business is profit. Social duty belongs to government and personal advocates</a:t>
            </a:r>
            <a:endParaRPr lang="en-PH" dirty="0"/>
          </a:p>
        </p:txBody>
      </p:sp>
      <p:cxnSp>
        <p:nvCxnSpPr>
          <p:cNvPr id="30" name="Straight Arrow Connector 29">
            <a:extLst>
              <a:ext uri="{FF2B5EF4-FFF2-40B4-BE49-F238E27FC236}">
                <a16:creationId xmlns:a16="http://schemas.microsoft.com/office/drawing/2014/main" id="{DF3CA0E5-CDEB-EDB4-355F-0A4D30A010EA}"/>
              </a:ext>
            </a:extLst>
          </p:cNvPr>
          <p:cNvCxnSpPr/>
          <p:nvPr/>
        </p:nvCxnSpPr>
        <p:spPr>
          <a:xfrm flipH="1" flipV="1">
            <a:off x="5181113" y="2826648"/>
            <a:ext cx="1312415" cy="1627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61272615"/>
      </p:ext>
    </p:extLst>
  </p:cSld>
  <p:clrMapOvr>
    <a:masterClrMapping/>
  </p:clrMapOvr>
  <mc:AlternateContent xmlns:mc="http://schemas.openxmlformats.org/markup-compatibility/2006" xmlns:p14="http://schemas.microsoft.com/office/powerpoint/2010/main">
    <mc:Choice Requires="p14">
      <p:transition spd="slow" p14:dur="2000" advTm="170630"/>
    </mc:Choice>
    <mc:Fallback xmlns="">
      <p:transition spd="slow" advTm="17063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7D88-38D9-4B57-BB4B-FE5FB02C1480}"/>
              </a:ext>
            </a:extLst>
          </p:cNvPr>
          <p:cNvSpPr>
            <a:spLocks noGrp="1"/>
          </p:cNvSpPr>
          <p:nvPr>
            <p:ph type="title"/>
          </p:nvPr>
        </p:nvSpPr>
        <p:spPr/>
        <p:txBody>
          <a:bodyPr/>
          <a:lstStyle/>
          <a:p>
            <a:endParaRPr lang="en-PH"/>
          </a:p>
        </p:txBody>
      </p:sp>
      <p:pic>
        <p:nvPicPr>
          <p:cNvPr id="5" name="Content Placeholder 4">
            <a:extLst>
              <a:ext uri="{FF2B5EF4-FFF2-40B4-BE49-F238E27FC236}">
                <a16:creationId xmlns:a16="http://schemas.microsoft.com/office/drawing/2014/main" id="{A1D4112F-5FE4-4024-8B2F-4E4237CCD86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14" t="5933" r="6241" b="13850"/>
          <a:stretch/>
        </p:blipFill>
        <p:spPr>
          <a:xfrm>
            <a:off x="3915508" y="3270739"/>
            <a:ext cx="6901961" cy="3450981"/>
          </a:xfrm>
        </p:spPr>
      </p:pic>
      <p:pic>
        <p:nvPicPr>
          <p:cNvPr id="7" name="Picture 6">
            <a:extLst>
              <a:ext uri="{FF2B5EF4-FFF2-40B4-BE49-F238E27FC236}">
                <a16:creationId xmlns:a16="http://schemas.microsoft.com/office/drawing/2014/main" id="{DFDB9FF9-CC1D-436B-941F-D03E8A897E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64" t="3250" r="2918" b="11592"/>
          <a:stretch/>
        </p:blipFill>
        <p:spPr>
          <a:xfrm>
            <a:off x="1524000" y="1"/>
            <a:ext cx="6796454" cy="3455377"/>
          </a:xfrm>
          <a:prstGeom prst="rect">
            <a:avLst/>
          </a:prstGeom>
        </p:spPr>
      </p:pic>
      <p:sp>
        <p:nvSpPr>
          <p:cNvPr id="8" name="TextBox 7">
            <a:extLst>
              <a:ext uri="{FF2B5EF4-FFF2-40B4-BE49-F238E27FC236}">
                <a16:creationId xmlns:a16="http://schemas.microsoft.com/office/drawing/2014/main" id="{488BD35B-C07F-41E2-919E-14E219CFF5D0}"/>
              </a:ext>
            </a:extLst>
          </p:cNvPr>
          <p:cNvSpPr txBox="1"/>
          <p:nvPr/>
        </p:nvSpPr>
        <p:spPr>
          <a:xfrm>
            <a:off x="1647093" y="6488668"/>
            <a:ext cx="3003707" cy="369332"/>
          </a:xfrm>
          <a:prstGeom prst="rect">
            <a:avLst/>
          </a:prstGeom>
          <a:noFill/>
        </p:spPr>
        <p:txBody>
          <a:bodyPr wrap="none" rtlCol="0">
            <a:spAutoFit/>
          </a:bodyPr>
          <a:lstStyle/>
          <a:p>
            <a:r>
              <a:rPr lang="en-PH" dirty="0"/>
              <a:t>https://youtu.be/tldcgY5YQhc</a:t>
            </a:r>
          </a:p>
        </p:txBody>
      </p:sp>
    </p:spTree>
    <p:extLst>
      <p:ext uri="{BB962C8B-B14F-4D97-AF65-F5344CB8AC3E}">
        <p14:creationId xmlns:p14="http://schemas.microsoft.com/office/powerpoint/2010/main" val="169282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76C6-08A6-D1F0-B607-A7ECE5D52C41}"/>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7DF90F05-3708-82D0-1D87-9B3EC497F999}"/>
              </a:ext>
            </a:extLst>
          </p:cNvPr>
          <p:cNvSpPr>
            <a:spLocks noGrp="1"/>
          </p:cNvSpPr>
          <p:nvPr>
            <p:ph idx="1"/>
          </p:nvPr>
        </p:nvSpPr>
        <p:spPr/>
        <p:txBody>
          <a:bodyPr>
            <a:normAutofit/>
          </a:bodyPr>
          <a:lstStyle/>
          <a:p>
            <a:pPr marL="0" indent="0" algn="ctr">
              <a:buNone/>
            </a:pPr>
            <a:r>
              <a:rPr lang="en-PH" sz="13800" dirty="0"/>
              <a:t>Open Forum</a:t>
            </a:r>
          </a:p>
        </p:txBody>
      </p:sp>
    </p:spTree>
    <p:extLst>
      <p:ext uri="{BB962C8B-B14F-4D97-AF65-F5344CB8AC3E}">
        <p14:creationId xmlns:p14="http://schemas.microsoft.com/office/powerpoint/2010/main" val="279051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5CCA5-1937-85D8-88A3-D64A133E0164}"/>
              </a:ext>
            </a:extLst>
          </p:cNvPr>
          <p:cNvSpPr>
            <a:spLocks noGrp="1"/>
          </p:cNvSpPr>
          <p:nvPr>
            <p:ph type="title"/>
          </p:nvPr>
        </p:nvSpPr>
        <p:spPr/>
        <p:txBody>
          <a:bodyPr/>
          <a:lstStyle/>
          <a:p>
            <a:r>
              <a:rPr lang="en-PH" dirty="0"/>
              <a:t>Institutional entrepreneurship theory supplement</a:t>
            </a:r>
          </a:p>
        </p:txBody>
      </p:sp>
      <p:sp>
        <p:nvSpPr>
          <p:cNvPr id="5" name="Text Placeholder 4">
            <a:extLst>
              <a:ext uri="{FF2B5EF4-FFF2-40B4-BE49-F238E27FC236}">
                <a16:creationId xmlns:a16="http://schemas.microsoft.com/office/drawing/2014/main" id="{E8F5D74C-ADCA-FD0D-E911-62924A0F8736}"/>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1083192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4AC639-22B7-46F6-BC73-4AF0FE4E0EF4}"/>
              </a:ext>
            </a:extLst>
          </p:cNvPr>
          <p:cNvSpPr>
            <a:spLocks noGrp="1"/>
          </p:cNvSpPr>
          <p:nvPr>
            <p:ph type="title"/>
          </p:nvPr>
        </p:nvSpPr>
        <p:spPr/>
        <p:txBody>
          <a:bodyPr>
            <a:normAutofit/>
          </a:bodyPr>
          <a:lstStyle/>
          <a:p>
            <a:r>
              <a:rPr lang="en-PH" dirty="0"/>
              <a:t>Non-inclusive business practice is institutionalized in the Philippines</a:t>
            </a:r>
          </a:p>
        </p:txBody>
      </p:sp>
      <p:sp>
        <p:nvSpPr>
          <p:cNvPr id="5" name="Content Placeholder 4">
            <a:extLst>
              <a:ext uri="{FF2B5EF4-FFF2-40B4-BE49-F238E27FC236}">
                <a16:creationId xmlns:a16="http://schemas.microsoft.com/office/drawing/2014/main" id="{5CCCE57F-1603-419A-B373-EFE3ADC8577C}"/>
              </a:ext>
            </a:extLst>
          </p:cNvPr>
          <p:cNvSpPr>
            <a:spLocks noGrp="1"/>
          </p:cNvSpPr>
          <p:nvPr>
            <p:ph idx="1"/>
          </p:nvPr>
        </p:nvSpPr>
        <p:spPr/>
        <p:txBody>
          <a:bodyPr>
            <a:normAutofit/>
          </a:bodyPr>
          <a:lstStyle/>
          <a:p>
            <a:r>
              <a:rPr lang="en-US" dirty="0"/>
              <a:t>Institutions are comprised of regulative, normative and cultural-cognitive elements that, together with associated activities and resources, provide stability and meaning to social life. </a:t>
            </a:r>
          </a:p>
          <a:p>
            <a:r>
              <a:rPr lang="en-US" dirty="0"/>
              <a:t>Institutions are distinctive in that </a:t>
            </a:r>
          </a:p>
          <a:p>
            <a:pPr marL="914400" lvl="1" indent="-457200">
              <a:buFont typeface="+mj-lt"/>
              <a:buAutoNum type="arabicPeriod"/>
            </a:pPr>
            <a:r>
              <a:rPr lang="en-US" dirty="0"/>
              <a:t>they are relatively resistant to change, and </a:t>
            </a:r>
          </a:p>
          <a:p>
            <a:pPr marL="914400" lvl="1" indent="-457200">
              <a:buFont typeface="+mj-lt"/>
              <a:buAutoNum type="arabicPeriod"/>
            </a:pPr>
            <a:r>
              <a:rPr lang="en-US" dirty="0"/>
              <a:t>they tend to be transmitted across generations, maintained, and reproduced.  (Scott, 2008)</a:t>
            </a:r>
          </a:p>
          <a:p>
            <a:pPr marL="0" indent="0">
              <a:buNone/>
            </a:pPr>
            <a:endParaRPr lang="en-PH" dirty="0"/>
          </a:p>
        </p:txBody>
      </p:sp>
    </p:spTree>
    <p:extLst>
      <p:ext uri="{BB962C8B-B14F-4D97-AF65-F5344CB8AC3E}">
        <p14:creationId xmlns:p14="http://schemas.microsoft.com/office/powerpoint/2010/main" val="29802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842" y="365127"/>
            <a:ext cx="8545805" cy="645527"/>
          </a:xfrm>
        </p:spPr>
        <p:txBody>
          <a:bodyPr>
            <a:noAutofit/>
          </a:bodyPr>
          <a:lstStyle/>
          <a:p>
            <a:pPr algn="ctr"/>
            <a:r>
              <a:rPr lang="en-PH" sz="3200" dirty="0">
                <a:solidFill>
                  <a:srgbClr val="FF0000"/>
                </a:solidFill>
              </a:rPr>
              <a:t>Institutional support for non-inclusive business practice</a:t>
            </a:r>
          </a:p>
        </p:txBody>
      </p:sp>
      <p:pic>
        <p:nvPicPr>
          <p:cNvPr id="1026" name="Picture 2" descr="http://www.results-pt.com/images/Temp/Blog/3%20pilla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145" y="1179663"/>
            <a:ext cx="7858402" cy="45826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40842" y="2985633"/>
            <a:ext cx="2592805" cy="2246769"/>
          </a:xfrm>
          <a:prstGeom prst="rect">
            <a:avLst/>
          </a:prstGeom>
          <a:solidFill>
            <a:srgbClr val="FFFF00"/>
          </a:solidFill>
        </p:spPr>
        <p:txBody>
          <a:bodyPr wrap="square" rtlCol="0">
            <a:spAutoFit/>
          </a:bodyPr>
          <a:lstStyle/>
          <a:p>
            <a:r>
              <a:rPr lang="en-PH" sz="2800" dirty="0">
                <a:solidFill>
                  <a:srgbClr val="FF0000"/>
                </a:solidFill>
              </a:rPr>
              <a:t>Regulatory Pillar</a:t>
            </a:r>
          </a:p>
          <a:p>
            <a:endParaRPr lang="en-PH" sz="2800" dirty="0">
              <a:solidFill>
                <a:srgbClr val="FF0000"/>
              </a:solidFill>
            </a:endParaRPr>
          </a:p>
          <a:p>
            <a:r>
              <a:rPr lang="en-PH" sz="2800" dirty="0">
                <a:solidFill>
                  <a:srgbClr val="FF0000"/>
                </a:solidFill>
              </a:rPr>
              <a:t>Laws</a:t>
            </a:r>
          </a:p>
          <a:p>
            <a:r>
              <a:rPr lang="en-PH" sz="2800" dirty="0">
                <a:solidFill>
                  <a:srgbClr val="FF0000"/>
                </a:solidFill>
              </a:rPr>
              <a:t>Sanctions</a:t>
            </a:r>
          </a:p>
          <a:p>
            <a:r>
              <a:rPr lang="en-PH" sz="2800" dirty="0">
                <a:solidFill>
                  <a:srgbClr val="FF0000"/>
                </a:solidFill>
              </a:rPr>
              <a:t>Enforcement</a:t>
            </a:r>
          </a:p>
        </p:txBody>
      </p:sp>
      <p:sp>
        <p:nvSpPr>
          <p:cNvPr id="6" name="TextBox 5"/>
          <p:cNvSpPr txBox="1"/>
          <p:nvPr/>
        </p:nvSpPr>
        <p:spPr>
          <a:xfrm>
            <a:off x="4649772" y="3016816"/>
            <a:ext cx="2592805" cy="2677656"/>
          </a:xfrm>
          <a:prstGeom prst="rect">
            <a:avLst/>
          </a:prstGeom>
          <a:solidFill>
            <a:srgbClr val="FFFF00"/>
          </a:solidFill>
        </p:spPr>
        <p:txBody>
          <a:bodyPr wrap="square" rtlCol="0">
            <a:spAutoFit/>
          </a:bodyPr>
          <a:lstStyle>
            <a:defPPr>
              <a:defRPr lang="en-US"/>
            </a:defPPr>
            <a:lvl1pPr>
              <a:defRPr sz="2800">
                <a:solidFill>
                  <a:srgbClr val="FF0000"/>
                </a:solidFill>
              </a:defRPr>
            </a:lvl1pPr>
          </a:lstStyle>
          <a:p>
            <a:r>
              <a:rPr lang="en-PH" dirty="0"/>
              <a:t>Normative Pillar</a:t>
            </a:r>
          </a:p>
          <a:p>
            <a:endParaRPr lang="en-PH" dirty="0"/>
          </a:p>
          <a:p>
            <a:r>
              <a:rPr lang="en-PH" dirty="0"/>
              <a:t>Promotion of “good” behavior by professions and institutions</a:t>
            </a:r>
          </a:p>
        </p:txBody>
      </p:sp>
      <p:sp>
        <p:nvSpPr>
          <p:cNvPr id="7" name="TextBox 6"/>
          <p:cNvSpPr txBox="1"/>
          <p:nvPr/>
        </p:nvSpPr>
        <p:spPr>
          <a:xfrm>
            <a:off x="7674826" y="3019500"/>
            <a:ext cx="2592805" cy="3108543"/>
          </a:xfrm>
          <a:prstGeom prst="rect">
            <a:avLst/>
          </a:prstGeom>
          <a:solidFill>
            <a:srgbClr val="FFFF00"/>
          </a:solidFill>
        </p:spPr>
        <p:txBody>
          <a:bodyPr wrap="square" rtlCol="0">
            <a:spAutoFit/>
          </a:bodyPr>
          <a:lstStyle>
            <a:defPPr>
              <a:defRPr lang="en-US"/>
            </a:defPPr>
            <a:lvl1pPr>
              <a:defRPr sz="2800">
                <a:solidFill>
                  <a:srgbClr val="FF0000"/>
                </a:solidFill>
              </a:defRPr>
            </a:lvl1pPr>
          </a:lstStyle>
          <a:p>
            <a:r>
              <a:rPr lang="en-PH" dirty="0"/>
              <a:t>Cultural Pillar</a:t>
            </a:r>
          </a:p>
          <a:p>
            <a:endParaRPr lang="en-PH" dirty="0"/>
          </a:p>
          <a:p>
            <a:r>
              <a:rPr lang="en-PH" dirty="0"/>
              <a:t>People’s common ideas about “good and acceptable behavior”</a:t>
            </a:r>
          </a:p>
        </p:txBody>
      </p:sp>
      <p:sp>
        <p:nvSpPr>
          <p:cNvPr id="8" name="TextBox 7">
            <a:extLst>
              <a:ext uri="{FF2B5EF4-FFF2-40B4-BE49-F238E27FC236}">
                <a16:creationId xmlns:a16="http://schemas.microsoft.com/office/drawing/2014/main" id="{2291FE97-920B-4477-8E73-E65888EF957B}"/>
              </a:ext>
            </a:extLst>
          </p:cNvPr>
          <p:cNvSpPr txBox="1"/>
          <p:nvPr/>
        </p:nvSpPr>
        <p:spPr>
          <a:xfrm>
            <a:off x="3485254" y="1715644"/>
            <a:ext cx="5661678" cy="523220"/>
          </a:xfrm>
          <a:prstGeom prst="rect">
            <a:avLst/>
          </a:prstGeom>
          <a:solidFill>
            <a:srgbClr val="FFFF00"/>
          </a:solidFill>
        </p:spPr>
        <p:txBody>
          <a:bodyPr wrap="square" rtlCol="0">
            <a:spAutoFit/>
          </a:bodyPr>
          <a:lstStyle/>
          <a:p>
            <a:r>
              <a:rPr lang="en-PH" sz="2800" dirty="0">
                <a:solidFill>
                  <a:srgbClr val="FF0000"/>
                </a:solidFill>
              </a:rPr>
              <a:t>Non-inclusive business practices</a:t>
            </a:r>
          </a:p>
        </p:txBody>
      </p:sp>
    </p:spTree>
    <p:extLst>
      <p:ext uri="{BB962C8B-B14F-4D97-AF65-F5344CB8AC3E}">
        <p14:creationId xmlns:p14="http://schemas.microsoft.com/office/powerpoint/2010/main" val="39983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KURT LEWIN: FOUNDER OF ACTION RESEARCH</a:t>
            </a:r>
            <a:endParaRPr lang="en-US" dirty="0"/>
          </a:p>
        </p:txBody>
      </p:sp>
      <p:sp>
        <p:nvSpPr>
          <p:cNvPr id="4" name="Content Placeholder 3"/>
          <p:cNvSpPr>
            <a:spLocks noGrp="1"/>
          </p:cNvSpPr>
          <p:nvPr>
            <p:ph idx="1"/>
          </p:nvPr>
        </p:nvSpPr>
        <p:spPr/>
        <p:txBody>
          <a:bodyPr/>
          <a:lstStyle/>
          <a:p>
            <a:endParaRPr lang="en-PH"/>
          </a:p>
        </p:txBody>
      </p:sp>
      <p:pic>
        <p:nvPicPr>
          <p:cNvPr id="6146" name="Picture 2" descr="https://s-media-cache-ak0.pinimg.com/736x/09/23/aa/0923aa1b4a274493f40743fd1117983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10" y="1495424"/>
            <a:ext cx="6934200" cy="5362576"/>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E4645D01-F132-4D66-AC21-5DC6AF4995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28238" y="6218238"/>
            <a:ext cx="487362" cy="487362"/>
          </a:xfrm>
          <a:prstGeom prst="rect">
            <a:avLst/>
          </a:prstGeom>
        </p:spPr>
      </p:pic>
    </p:spTree>
    <p:extLst>
      <p:ext uri="{BB962C8B-B14F-4D97-AF65-F5344CB8AC3E}">
        <p14:creationId xmlns:p14="http://schemas.microsoft.com/office/powerpoint/2010/main" val="3193549178"/>
      </p:ext>
    </p:extLst>
  </p:cSld>
  <p:clrMapOvr>
    <a:masterClrMapping/>
  </p:clrMapOvr>
  <mc:AlternateContent xmlns:mc="http://schemas.openxmlformats.org/markup-compatibility/2006" xmlns:p14="http://schemas.microsoft.com/office/powerpoint/2010/main">
    <mc:Choice Requires="p14">
      <p:transition spd="slow" p14:dur="2000" advTm="76230"/>
    </mc:Choice>
    <mc:Fallback xmlns="">
      <p:transition spd="slow" advTm="762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C207-EDA6-471D-BC5A-C772FC66F15D}"/>
              </a:ext>
            </a:extLst>
          </p:cNvPr>
          <p:cNvSpPr>
            <a:spLocks noGrp="1"/>
          </p:cNvSpPr>
          <p:nvPr>
            <p:ph type="title"/>
          </p:nvPr>
        </p:nvSpPr>
        <p:spPr/>
        <p:txBody>
          <a:bodyPr/>
          <a:lstStyle/>
          <a:p>
            <a:r>
              <a:rPr lang="en-PH" dirty="0"/>
              <a:t>Institutional entrepreneurship</a:t>
            </a:r>
          </a:p>
        </p:txBody>
      </p:sp>
      <p:pic>
        <p:nvPicPr>
          <p:cNvPr id="4" name="Picture 3">
            <a:extLst>
              <a:ext uri="{FF2B5EF4-FFF2-40B4-BE49-F238E27FC236}">
                <a16:creationId xmlns:a16="http://schemas.microsoft.com/office/drawing/2014/main" id="{B3973D78-862F-4BF4-B647-6770C9836A57}"/>
              </a:ext>
            </a:extLst>
          </p:cNvPr>
          <p:cNvPicPr>
            <a:picLocks noChangeAspect="1"/>
          </p:cNvPicPr>
          <p:nvPr/>
        </p:nvPicPr>
        <p:blipFill>
          <a:blip r:embed="rId2"/>
          <a:stretch>
            <a:fillRect/>
          </a:stretch>
        </p:blipFill>
        <p:spPr>
          <a:xfrm>
            <a:off x="695312" y="1770612"/>
            <a:ext cx="10717895" cy="3325090"/>
          </a:xfrm>
          <a:prstGeom prst="rect">
            <a:avLst/>
          </a:prstGeom>
        </p:spPr>
      </p:pic>
      <p:sp>
        <p:nvSpPr>
          <p:cNvPr id="5" name="TextBox 4">
            <a:extLst>
              <a:ext uri="{FF2B5EF4-FFF2-40B4-BE49-F238E27FC236}">
                <a16:creationId xmlns:a16="http://schemas.microsoft.com/office/drawing/2014/main" id="{46C12A68-3241-4866-B492-295EB9CF9098}"/>
              </a:ext>
            </a:extLst>
          </p:cNvPr>
          <p:cNvSpPr txBox="1"/>
          <p:nvPr/>
        </p:nvSpPr>
        <p:spPr>
          <a:xfrm>
            <a:off x="838200" y="5780542"/>
            <a:ext cx="2197846" cy="369332"/>
          </a:xfrm>
          <a:prstGeom prst="rect">
            <a:avLst/>
          </a:prstGeom>
          <a:noFill/>
        </p:spPr>
        <p:txBody>
          <a:bodyPr wrap="none" rtlCol="0">
            <a:spAutoFit/>
          </a:bodyPr>
          <a:lstStyle/>
          <a:p>
            <a:r>
              <a:rPr lang="en-PH" dirty="0"/>
              <a:t>Battilana et al. (2009)</a:t>
            </a:r>
          </a:p>
        </p:txBody>
      </p:sp>
    </p:spTree>
    <p:extLst>
      <p:ext uri="{BB962C8B-B14F-4D97-AF65-F5344CB8AC3E}">
        <p14:creationId xmlns:p14="http://schemas.microsoft.com/office/powerpoint/2010/main" val="76367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95DE-FB31-2A41-9E99-090609F60C00}"/>
              </a:ext>
            </a:extLst>
          </p:cNvPr>
          <p:cNvSpPr>
            <a:spLocks noGrp="1"/>
          </p:cNvSpPr>
          <p:nvPr>
            <p:ph type="title"/>
          </p:nvPr>
        </p:nvSpPr>
        <p:spPr/>
        <p:txBody>
          <a:bodyPr/>
          <a:lstStyle/>
          <a:p>
            <a:r>
              <a:rPr lang="en-US"/>
              <a:t>The theory</a:t>
            </a:r>
          </a:p>
        </p:txBody>
      </p:sp>
      <p:sp>
        <p:nvSpPr>
          <p:cNvPr id="3" name="Content Placeholder 2">
            <a:extLst>
              <a:ext uri="{FF2B5EF4-FFF2-40B4-BE49-F238E27FC236}">
                <a16:creationId xmlns:a16="http://schemas.microsoft.com/office/drawing/2014/main" id="{977A3B97-68BB-3C4A-B6BD-10209A7C1374}"/>
              </a:ext>
            </a:extLst>
          </p:cNvPr>
          <p:cNvSpPr>
            <a:spLocks noGrp="1"/>
          </p:cNvSpPr>
          <p:nvPr>
            <p:ph idx="1"/>
          </p:nvPr>
        </p:nvSpPr>
        <p:spPr>
          <a:xfrm>
            <a:off x="898768" y="1825625"/>
            <a:ext cx="10455031" cy="4351338"/>
          </a:xfrm>
        </p:spPr>
        <p:txBody>
          <a:bodyPr>
            <a:normAutofit/>
          </a:bodyPr>
          <a:lstStyle/>
          <a:p>
            <a:r>
              <a:rPr lang="en-US" dirty="0"/>
              <a:t>The corporate field was ripe for change due to increasing regulatory oversight after high profile scandals in the West</a:t>
            </a:r>
          </a:p>
          <a:p>
            <a:r>
              <a:rPr lang="en-US" dirty="0"/>
              <a:t>As a faculty member, I had some social position and collaborated with my colleagues in DLSU.  Insufficient in 2009 to effect policy change in the SEC.</a:t>
            </a:r>
          </a:p>
          <a:p>
            <a:r>
              <a:rPr lang="en-US" dirty="0"/>
              <a:t>I joined the Management Association of the Philippines (2009) and Shareholders Association of the Philippines (2014)</a:t>
            </a:r>
          </a:p>
          <a:p>
            <a:endParaRPr lang="en-US" dirty="0"/>
          </a:p>
          <a:p>
            <a:endParaRPr lang="en-US" dirty="0"/>
          </a:p>
          <a:p>
            <a:endParaRPr lang="en-US" dirty="0"/>
          </a:p>
        </p:txBody>
      </p:sp>
    </p:spTree>
    <p:extLst>
      <p:ext uri="{BB962C8B-B14F-4D97-AF65-F5344CB8AC3E}">
        <p14:creationId xmlns:p14="http://schemas.microsoft.com/office/powerpoint/2010/main" val="218082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0">
            <a:extLst>
              <a:ext uri="{FF2B5EF4-FFF2-40B4-BE49-F238E27FC236}">
                <a16:creationId xmlns:a16="http://schemas.microsoft.com/office/drawing/2014/main" id="{D7CC55D4-B553-4A5F-98FC-D2C50A6175E8}"/>
              </a:ext>
            </a:extLst>
          </p:cNvPr>
          <p:cNvSpPr txBox="1">
            <a:spLocks noChangeArrowheads="1"/>
          </p:cNvSpPr>
          <p:nvPr/>
        </p:nvSpPr>
        <p:spPr bwMode="auto">
          <a:xfrm>
            <a:off x="6710363" y="4846639"/>
            <a:ext cx="1219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a:latin typeface="Times New Roman" panose="02020603050405020304" pitchFamily="18" charset="0"/>
              </a:rPr>
              <a:t>Trustworthy</a:t>
            </a:r>
            <a:br>
              <a:rPr lang="en-US" altLang="en-US" sz="1500" b="1">
                <a:latin typeface="Times New Roman" panose="02020603050405020304" pitchFamily="18" charset="0"/>
              </a:rPr>
            </a:br>
            <a:r>
              <a:rPr lang="en-US" altLang="en-US" sz="1500" b="1">
                <a:latin typeface="Times New Roman" panose="02020603050405020304" pitchFamily="18" charset="0"/>
              </a:rPr>
              <a:t>service &amp;</a:t>
            </a:r>
            <a:br>
              <a:rPr lang="en-US" altLang="en-US" sz="1500" b="1">
                <a:latin typeface="Times New Roman" panose="02020603050405020304" pitchFamily="18" charset="0"/>
              </a:rPr>
            </a:br>
            <a:r>
              <a:rPr lang="en-US" altLang="en-US" sz="1500" b="1">
                <a:latin typeface="Times New Roman" panose="02020603050405020304" pitchFamily="18" charset="0"/>
              </a:rPr>
              <a:t>behavior</a:t>
            </a:r>
          </a:p>
        </p:txBody>
      </p:sp>
      <p:sp>
        <p:nvSpPr>
          <p:cNvPr id="12291" name="Rectangle 2">
            <a:extLst>
              <a:ext uri="{FF2B5EF4-FFF2-40B4-BE49-F238E27FC236}">
                <a16:creationId xmlns:a16="http://schemas.microsoft.com/office/drawing/2014/main" id="{D13F325E-4C96-4CD9-BE22-3BADB82E3FF0}"/>
              </a:ext>
            </a:extLst>
          </p:cNvPr>
          <p:cNvSpPr>
            <a:spLocks noChangeArrowheads="1"/>
          </p:cNvSpPr>
          <p:nvPr/>
        </p:nvSpPr>
        <p:spPr bwMode="auto">
          <a:xfrm>
            <a:off x="1524000" y="352426"/>
            <a:ext cx="9144000" cy="866775"/>
          </a:xfrm>
          <a:prstGeom prst="rect">
            <a:avLst/>
          </a:prstGeom>
          <a:noFill/>
          <a:ln>
            <a:noFill/>
          </a:ln>
        </p:spPr>
        <p:txBody>
          <a:bodyPr anchor="ct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algn="ctr" eaLnBrk="1" hangingPunct="1">
              <a:spcBef>
                <a:spcPct val="0"/>
              </a:spcBef>
              <a:buFontTx/>
              <a:buNone/>
              <a:defRPr/>
            </a:pPr>
            <a:r>
              <a:rPr lang="en-US" altLang="en-US" sz="4000" dirty="0">
                <a:solidFill>
                  <a:schemeClr val="tx2"/>
                </a:solidFill>
                <a:latin typeface="+mj-lt"/>
                <a:ea typeface="+mj-ea"/>
                <a:cs typeface="+mj-cs"/>
              </a:rPr>
              <a:t>Non-inclusive business practices at the expense of other stakeholders</a:t>
            </a:r>
          </a:p>
        </p:txBody>
      </p:sp>
      <p:sp>
        <p:nvSpPr>
          <p:cNvPr id="39940" name="Line 3">
            <a:extLst>
              <a:ext uri="{FF2B5EF4-FFF2-40B4-BE49-F238E27FC236}">
                <a16:creationId xmlns:a16="http://schemas.microsoft.com/office/drawing/2014/main" id="{54ECF004-6AF6-4B6F-AD16-261EA1FC04EA}"/>
              </a:ext>
            </a:extLst>
          </p:cNvPr>
          <p:cNvSpPr>
            <a:spLocks noChangeShapeType="1"/>
          </p:cNvSpPr>
          <p:nvPr/>
        </p:nvSpPr>
        <p:spPr bwMode="auto">
          <a:xfrm flipH="1">
            <a:off x="4838700" y="4114800"/>
            <a:ext cx="171450" cy="1714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41" name="Line 4">
            <a:extLst>
              <a:ext uri="{FF2B5EF4-FFF2-40B4-BE49-F238E27FC236}">
                <a16:creationId xmlns:a16="http://schemas.microsoft.com/office/drawing/2014/main" id="{FDAAFAAA-E5F9-4999-8BF0-28F94332F0D0}"/>
              </a:ext>
            </a:extLst>
          </p:cNvPr>
          <p:cNvSpPr>
            <a:spLocks noChangeShapeType="1"/>
          </p:cNvSpPr>
          <p:nvPr/>
        </p:nvSpPr>
        <p:spPr bwMode="auto">
          <a:xfrm flipH="1">
            <a:off x="4953000" y="4400550"/>
            <a:ext cx="8572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42" name="Line 5">
            <a:extLst>
              <a:ext uri="{FF2B5EF4-FFF2-40B4-BE49-F238E27FC236}">
                <a16:creationId xmlns:a16="http://schemas.microsoft.com/office/drawing/2014/main" id="{85D5CD59-31FA-4755-99B8-D667D4208620}"/>
              </a:ext>
            </a:extLst>
          </p:cNvPr>
          <p:cNvSpPr>
            <a:spLocks noChangeShapeType="1"/>
          </p:cNvSpPr>
          <p:nvPr/>
        </p:nvSpPr>
        <p:spPr bwMode="auto">
          <a:xfrm flipH="1" flipV="1">
            <a:off x="5581650" y="4114800"/>
            <a:ext cx="228600" cy="1143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43" name="Text Box 6">
            <a:extLst>
              <a:ext uri="{FF2B5EF4-FFF2-40B4-BE49-F238E27FC236}">
                <a16:creationId xmlns:a16="http://schemas.microsoft.com/office/drawing/2014/main" id="{1E7907D4-44F8-4908-9771-D0C81D94BD22}"/>
              </a:ext>
            </a:extLst>
          </p:cNvPr>
          <p:cNvSpPr txBox="1">
            <a:spLocks noChangeArrowheads="1"/>
          </p:cNvSpPr>
          <p:nvPr/>
        </p:nvSpPr>
        <p:spPr bwMode="auto">
          <a:xfrm>
            <a:off x="4210050" y="4800601"/>
            <a:ext cx="240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latin typeface="Times New Roman" panose="02020603050405020304" pitchFamily="18" charset="0"/>
              </a:rPr>
              <a:t>Work community meeting </a:t>
            </a:r>
            <a:br>
              <a:rPr lang="en-US" altLang="en-US" sz="1200">
                <a:latin typeface="Times New Roman" panose="02020603050405020304" pitchFamily="18" charset="0"/>
              </a:rPr>
            </a:br>
            <a:r>
              <a:rPr lang="en-US" altLang="en-US" sz="1200">
                <a:latin typeface="Times New Roman" panose="02020603050405020304" pitchFamily="18" charset="0"/>
              </a:rPr>
              <a:t>human development needs of members while innovating and serving customers</a:t>
            </a:r>
          </a:p>
        </p:txBody>
      </p:sp>
      <p:sp>
        <p:nvSpPr>
          <p:cNvPr id="39944" name="Line 7">
            <a:extLst>
              <a:ext uri="{FF2B5EF4-FFF2-40B4-BE49-F238E27FC236}">
                <a16:creationId xmlns:a16="http://schemas.microsoft.com/office/drawing/2014/main" id="{BE54BB3C-657D-46BD-998E-162D23E870F9}"/>
              </a:ext>
            </a:extLst>
          </p:cNvPr>
          <p:cNvSpPr>
            <a:spLocks noChangeShapeType="1"/>
          </p:cNvSpPr>
          <p:nvPr/>
        </p:nvSpPr>
        <p:spPr bwMode="auto">
          <a:xfrm>
            <a:off x="6324601" y="4343400"/>
            <a:ext cx="177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45" name="Text Box 8">
            <a:extLst>
              <a:ext uri="{FF2B5EF4-FFF2-40B4-BE49-F238E27FC236}">
                <a16:creationId xmlns:a16="http://schemas.microsoft.com/office/drawing/2014/main" id="{CEA26359-DE8C-48BC-8014-1EBE94DC9BA1}"/>
              </a:ext>
            </a:extLst>
          </p:cNvPr>
          <p:cNvSpPr txBox="1">
            <a:spLocks noChangeArrowheads="1"/>
          </p:cNvSpPr>
          <p:nvPr/>
        </p:nvSpPr>
        <p:spPr bwMode="auto">
          <a:xfrm>
            <a:off x="6724650" y="3667126"/>
            <a:ext cx="2000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latin typeface="Times New Roman" panose="02020603050405020304" pitchFamily="18" charset="0"/>
              </a:rPr>
              <a:t>Value creating products </a:t>
            </a:r>
          </a:p>
          <a:p>
            <a:pPr eaLnBrk="1" hangingPunct="1">
              <a:spcBef>
                <a:spcPct val="0"/>
              </a:spcBef>
              <a:buFontTx/>
              <a:buNone/>
            </a:pPr>
            <a:r>
              <a:rPr lang="en-US" altLang="en-US" sz="1200" b="1">
                <a:latin typeface="Times New Roman" panose="02020603050405020304" pitchFamily="18" charset="0"/>
              </a:rPr>
              <a:t>&amp; services </a:t>
            </a:r>
            <a:r>
              <a:rPr lang="en-US" altLang="en-US" sz="1200">
                <a:latin typeface="Times New Roman" panose="02020603050405020304" pitchFamily="18" charset="0"/>
              </a:rPr>
              <a:t>for human development</a:t>
            </a:r>
          </a:p>
        </p:txBody>
      </p:sp>
      <p:sp>
        <p:nvSpPr>
          <p:cNvPr id="39946" name="Line 9">
            <a:extLst>
              <a:ext uri="{FF2B5EF4-FFF2-40B4-BE49-F238E27FC236}">
                <a16:creationId xmlns:a16="http://schemas.microsoft.com/office/drawing/2014/main" id="{83411F74-355E-47CE-B01B-61104B978981}"/>
              </a:ext>
            </a:extLst>
          </p:cNvPr>
          <p:cNvSpPr>
            <a:spLocks noChangeShapeType="1"/>
          </p:cNvSpPr>
          <p:nvPr/>
        </p:nvSpPr>
        <p:spPr bwMode="auto">
          <a:xfrm flipH="1">
            <a:off x="6324600" y="4457700"/>
            <a:ext cx="148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47" name="Text Box 10">
            <a:extLst>
              <a:ext uri="{FF2B5EF4-FFF2-40B4-BE49-F238E27FC236}">
                <a16:creationId xmlns:a16="http://schemas.microsoft.com/office/drawing/2014/main" id="{D205A305-DDBF-49BD-99B0-A7B1615CFF2C}"/>
              </a:ext>
            </a:extLst>
          </p:cNvPr>
          <p:cNvSpPr txBox="1">
            <a:spLocks noChangeArrowheads="1"/>
          </p:cNvSpPr>
          <p:nvPr/>
        </p:nvSpPr>
        <p:spPr bwMode="auto">
          <a:xfrm>
            <a:off x="7097713" y="4422776"/>
            <a:ext cx="938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Purchase &amp; </a:t>
            </a:r>
            <a:br>
              <a:rPr lang="en-US" altLang="en-US" sz="1200">
                <a:latin typeface="Times New Roman" panose="02020603050405020304" pitchFamily="18" charset="0"/>
              </a:rPr>
            </a:br>
            <a:r>
              <a:rPr lang="en-US" altLang="en-US" sz="1200">
                <a:latin typeface="Times New Roman" panose="02020603050405020304" pitchFamily="18" charset="0"/>
              </a:rPr>
              <a:t>patronage</a:t>
            </a:r>
          </a:p>
        </p:txBody>
      </p:sp>
      <p:sp>
        <p:nvSpPr>
          <p:cNvPr id="39948" name="Line 11">
            <a:extLst>
              <a:ext uri="{FF2B5EF4-FFF2-40B4-BE49-F238E27FC236}">
                <a16:creationId xmlns:a16="http://schemas.microsoft.com/office/drawing/2014/main" id="{A979C708-DAFA-42DE-851F-03A10A2F7C30}"/>
              </a:ext>
            </a:extLst>
          </p:cNvPr>
          <p:cNvSpPr>
            <a:spLocks noChangeShapeType="1"/>
          </p:cNvSpPr>
          <p:nvPr/>
        </p:nvSpPr>
        <p:spPr bwMode="auto">
          <a:xfrm>
            <a:off x="3275014" y="2462214"/>
            <a:ext cx="1049337" cy="623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49" name="Text Box 12">
            <a:extLst>
              <a:ext uri="{FF2B5EF4-FFF2-40B4-BE49-F238E27FC236}">
                <a16:creationId xmlns:a16="http://schemas.microsoft.com/office/drawing/2014/main" id="{B1B4730C-FF6E-4412-A725-141EC0AD82F6}"/>
              </a:ext>
            </a:extLst>
          </p:cNvPr>
          <p:cNvSpPr txBox="1">
            <a:spLocks noChangeArrowheads="1"/>
          </p:cNvSpPr>
          <p:nvPr/>
        </p:nvSpPr>
        <p:spPr bwMode="auto">
          <a:xfrm>
            <a:off x="2667000" y="2343151"/>
            <a:ext cx="96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Capital</a:t>
            </a:r>
            <a:br>
              <a:rPr lang="en-US" altLang="en-US" sz="1200">
                <a:latin typeface="Times New Roman" panose="02020603050405020304" pitchFamily="18" charset="0"/>
              </a:rPr>
            </a:br>
            <a:r>
              <a:rPr lang="en-US" altLang="en-US" sz="1200">
                <a:latin typeface="Times New Roman" panose="02020603050405020304" pitchFamily="18" charset="0"/>
              </a:rPr>
              <a:t>commitment</a:t>
            </a:r>
          </a:p>
        </p:txBody>
      </p:sp>
      <p:sp>
        <p:nvSpPr>
          <p:cNvPr id="39950" name="Line 13">
            <a:extLst>
              <a:ext uri="{FF2B5EF4-FFF2-40B4-BE49-F238E27FC236}">
                <a16:creationId xmlns:a16="http://schemas.microsoft.com/office/drawing/2014/main" id="{1F959FC1-5C1B-495D-9833-A9DC66429EA7}"/>
              </a:ext>
            </a:extLst>
          </p:cNvPr>
          <p:cNvSpPr>
            <a:spLocks noChangeShapeType="1"/>
          </p:cNvSpPr>
          <p:nvPr/>
        </p:nvSpPr>
        <p:spPr bwMode="auto">
          <a:xfrm flipH="1" flipV="1">
            <a:off x="3238500" y="2286000"/>
            <a:ext cx="1371600" cy="800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51" name="Text Box 14">
            <a:extLst>
              <a:ext uri="{FF2B5EF4-FFF2-40B4-BE49-F238E27FC236}">
                <a16:creationId xmlns:a16="http://schemas.microsoft.com/office/drawing/2014/main" id="{7FEE2731-51D9-44B5-A2E0-7EF84966416E}"/>
              </a:ext>
            </a:extLst>
          </p:cNvPr>
          <p:cNvSpPr txBox="1">
            <a:spLocks noChangeArrowheads="1"/>
          </p:cNvSpPr>
          <p:nvPr/>
        </p:nvSpPr>
        <p:spPr bwMode="auto">
          <a:xfrm>
            <a:off x="4267200" y="2400301"/>
            <a:ext cx="80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200">
                <a:latin typeface="Times New Roman" panose="02020603050405020304" pitchFamily="18" charset="0"/>
              </a:rPr>
              <a:t>Fair &amp; </a:t>
            </a:r>
            <a:br>
              <a:rPr lang="en-US" altLang="en-US" sz="1200">
                <a:latin typeface="Times New Roman" panose="02020603050405020304" pitchFamily="18" charset="0"/>
              </a:rPr>
            </a:br>
            <a:r>
              <a:rPr lang="en-US" altLang="en-US" sz="1200">
                <a:latin typeface="Times New Roman" panose="02020603050405020304" pitchFamily="18" charset="0"/>
              </a:rPr>
              <a:t>attractive </a:t>
            </a:r>
            <a:br>
              <a:rPr lang="en-US" altLang="en-US" sz="1200">
                <a:latin typeface="Times New Roman" panose="02020603050405020304" pitchFamily="18" charset="0"/>
              </a:rPr>
            </a:br>
            <a:r>
              <a:rPr lang="en-US" altLang="en-US" sz="1200">
                <a:latin typeface="Times New Roman" panose="02020603050405020304" pitchFamily="18" charset="0"/>
              </a:rPr>
              <a:t>returns</a:t>
            </a:r>
          </a:p>
        </p:txBody>
      </p:sp>
      <p:sp>
        <p:nvSpPr>
          <p:cNvPr id="12304" name="Text Box 24">
            <a:extLst>
              <a:ext uri="{FF2B5EF4-FFF2-40B4-BE49-F238E27FC236}">
                <a16:creationId xmlns:a16="http://schemas.microsoft.com/office/drawing/2014/main" id="{A4CE0B23-E19B-4A47-AE19-5B1CB657C47E}"/>
              </a:ext>
            </a:extLst>
          </p:cNvPr>
          <p:cNvSpPr txBox="1">
            <a:spLocks noChangeArrowheads="1"/>
          </p:cNvSpPr>
          <p:nvPr/>
        </p:nvSpPr>
        <p:spPr bwMode="auto">
          <a:xfrm>
            <a:off x="8462963" y="1885950"/>
            <a:ext cx="1117600" cy="300038"/>
          </a:xfrm>
          <a:prstGeom prst="rect">
            <a:avLst/>
          </a:prstGeom>
          <a:noFill/>
          <a:ln>
            <a:noFill/>
          </a:ln>
        </p:spPr>
        <p:txBody>
          <a:bodyPr wrap="none">
            <a:spAutoFit/>
          </a:bodyP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r>
              <a:rPr lang="en-US" altLang="en-US" sz="1350" b="1" dirty="0">
                <a:solidFill>
                  <a:srgbClr val="9933FF"/>
                </a:solidFill>
                <a:latin typeface="Times New Roman" panose="02020603050405020304" pitchFamily="18" charset="0"/>
              </a:rPr>
              <a:t>Government</a:t>
            </a:r>
          </a:p>
        </p:txBody>
      </p:sp>
      <p:sp>
        <p:nvSpPr>
          <p:cNvPr id="39953" name="Line 25">
            <a:extLst>
              <a:ext uri="{FF2B5EF4-FFF2-40B4-BE49-F238E27FC236}">
                <a16:creationId xmlns:a16="http://schemas.microsoft.com/office/drawing/2014/main" id="{281F616E-27D1-4753-9DC8-4356F8441F4D}"/>
              </a:ext>
            </a:extLst>
          </p:cNvPr>
          <p:cNvSpPr>
            <a:spLocks noChangeShapeType="1"/>
          </p:cNvSpPr>
          <p:nvPr/>
        </p:nvSpPr>
        <p:spPr bwMode="auto">
          <a:xfrm flipV="1">
            <a:off x="6724650" y="2638426"/>
            <a:ext cx="1600200" cy="847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54" name="Text Box 26">
            <a:extLst>
              <a:ext uri="{FF2B5EF4-FFF2-40B4-BE49-F238E27FC236}">
                <a16:creationId xmlns:a16="http://schemas.microsoft.com/office/drawing/2014/main" id="{F95A5A52-83BD-4188-AC61-2322231FE964}"/>
              </a:ext>
            </a:extLst>
          </p:cNvPr>
          <p:cNvSpPr txBox="1">
            <a:spLocks noChangeArrowheads="1"/>
          </p:cNvSpPr>
          <p:nvPr/>
        </p:nvSpPr>
        <p:spPr bwMode="auto">
          <a:xfrm>
            <a:off x="6948489" y="2400301"/>
            <a:ext cx="1089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Taxes, </a:t>
            </a:r>
            <a:br>
              <a:rPr lang="en-US" altLang="en-US" sz="1200">
                <a:latin typeface="Times New Roman" panose="02020603050405020304" pitchFamily="18" charset="0"/>
              </a:rPr>
            </a:br>
            <a:r>
              <a:rPr lang="en-US" altLang="en-US" sz="1200" b="1">
                <a:latin typeface="Times New Roman" panose="02020603050405020304" pitchFamily="18" charset="0"/>
              </a:rPr>
              <a:t>compliance</a:t>
            </a:r>
            <a:r>
              <a:rPr lang="en-US" altLang="en-US" sz="1200">
                <a:latin typeface="Times New Roman" panose="02020603050405020304" pitchFamily="18" charset="0"/>
              </a:rPr>
              <a:t> &amp;</a:t>
            </a:r>
            <a:br>
              <a:rPr lang="en-US" altLang="en-US" sz="1200">
                <a:latin typeface="Times New Roman" panose="02020603050405020304" pitchFamily="18" charset="0"/>
              </a:rPr>
            </a:br>
            <a:r>
              <a:rPr lang="en-US" altLang="en-US" sz="1200">
                <a:latin typeface="Times New Roman" panose="02020603050405020304" pitchFamily="18" charset="0"/>
              </a:rPr>
              <a:t>cooperation</a:t>
            </a:r>
          </a:p>
        </p:txBody>
      </p:sp>
      <p:sp>
        <p:nvSpPr>
          <p:cNvPr id="39955" name="Text Box 27">
            <a:extLst>
              <a:ext uri="{FF2B5EF4-FFF2-40B4-BE49-F238E27FC236}">
                <a16:creationId xmlns:a16="http://schemas.microsoft.com/office/drawing/2014/main" id="{E342FDB7-A208-458D-8CFA-B7938948CE63}"/>
              </a:ext>
            </a:extLst>
          </p:cNvPr>
          <p:cNvSpPr txBox="1">
            <a:spLocks noChangeArrowheads="1"/>
          </p:cNvSpPr>
          <p:nvPr/>
        </p:nvSpPr>
        <p:spPr bwMode="auto">
          <a:xfrm>
            <a:off x="7632701" y="2627313"/>
            <a:ext cx="166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200">
                <a:latin typeface="Times New Roman" panose="02020603050405020304" pitchFamily="18" charset="0"/>
              </a:rPr>
              <a:t>                Legal license,</a:t>
            </a:r>
            <a:br>
              <a:rPr lang="en-US" altLang="en-US" sz="1200">
                <a:latin typeface="Times New Roman" panose="02020603050405020304" pitchFamily="18" charset="0"/>
              </a:rPr>
            </a:br>
            <a:r>
              <a:rPr lang="en-US" altLang="en-US" sz="1200">
                <a:latin typeface="Times New Roman" panose="02020603050405020304" pitchFamily="18" charset="0"/>
              </a:rPr>
              <a:t>infrastructure </a:t>
            </a:r>
            <a:br>
              <a:rPr lang="en-US" altLang="en-US" sz="1200">
                <a:latin typeface="Times New Roman" panose="02020603050405020304" pitchFamily="18" charset="0"/>
              </a:rPr>
            </a:br>
            <a:r>
              <a:rPr lang="en-US" altLang="en-US" sz="1200">
                <a:latin typeface="Times New Roman" panose="02020603050405020304" pitchFamily="18" charset="0"/>
              </a:rPr>
              <a:t>support </a:t>
            </a:r>
            <a:br>
              <a:rPr lang="en-US" altLang="en-US" sz="1200">
                <a:latin typeface="Times New Roman" panose="02020603050405020304" pitchFamily="18" charset="0"/>
              </a:rPr>
            </a:br>
            <a:r>
              <a:rPr lang="en-US" altLang="en-US" sz="1200">
                <a:latin typeface="Times New Roman" panose="02020603050405020304" pitchFamily="18" charset="0"/>
              </a:rPr>
              <a:t>&amp; law enforcement</a:t>
            </a:r>
          </a:p>
        </p:txBody>
      </p:sp>
      <p:sp>
        <p:nvSpPr>
          <p:cNvPr id="39956" name="Line 28">
            <a:extLst>
              <a:ext uri="{FF2B5EF4-FFF2-40B4-BE49-F238E27FC236}">
                <a16:creationId xmlns:a16="http://schemas.microsoft.com/office/drawing/2014/main" id="{AE2915D3-DDAD-4BA3-9037-4547F04708C4}"/>
              </a:ext>
            </a:extLst>
          </p:cNvPr>
          <p:cNvSpPr>
            <a:spLocks noChangeShapeType="1"/>
          </p:cNvSpPr>
          <p:nvPr/>
        </p:nvSpPr>
        <p:spPr bwMode="auto">
          <a:xfrm flipH="1">
            <a:off x="6781800" y="2628900"/>
            <a:ext cx="17145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12309" name="Line 29">
            <a:extLst>
              <a:ext uri="{FF2B5EF4-FFF2-40B4-BE49-F238E27FC236}">
                <a16:creationId xmlns:a16="http://schemas.microsoft.com/office/drawing/2014/main" id="{197AE8ED-7FE5-4287-919D-40FA93605D31}"/>
              </a:ext>
            </a:extLst>
          </p:cNvPr>
          <p:cNvSpPr>
            <a:spLocks noChangeShapeType="1"/>
          </p:cNvSpPr>
          <p:nvPr/>
        </p:nvSpPr>
        <p:spPr bwMode="auto">
          <a:xfrm flipH="1" flipV="1">
            <a:off x="6724650" y="5715000"/>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12310" name="Text Box 30">
            <a:extLst>
              <a:ext uri="{FF2B5EF4-FFF2-40B4-BE49-F238E27FC236}">
                <a16:creationId xmlns:a16="http://schemas.microsoft.com/office/drawing/2014/main" id="{A172C714-13DD-4273-8A5A-E3D51D3101AC}"/>
              </a:ext>
            </a:extLst>
          </p:cNvPr>
          <p:cNvSpPr txBox="1">
            <a:spLocks noChangeArrowheads="1"/>
          </p:cNvSpPr>
          <p:nvPr/>
        </p:nvSpPr>
        <p:spPr bwMode="auto">
          <a:xfrm rot="10800000" flipV="1">
            <a:off x="7334250" y="5645150"/>
            <a:ext cx="630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a:latin typeface="Times New Roman" panose="02020603050405020304" pitchFamily="18" charset="0"/>
              </a:rPr>
              <a:t>Trust</a:t>
            </a:r>
          </a:p>
        </p:txBody>
      </p:sp>
      <p:sp>
        <p:nvSpPr>
          <p:cNvPr id="12311" name="Text Box 40">
            <a:extLst>
              <a:ext uri="{FF2B5EF4-FFF2-40B4-BE49-F238E27FC236}">
                <a16:creationId xmlns:a16="http://schemas.microsoft.com/office/drawing/2014/main" id="{2397E762-A9E5-4A4C-89ED-26BE7348190E}"/>
              </a:ext>
            </a:extLst>
          </p:cNvPr>
          <p:cNvSpPr txBox="1">
            <a:spLocks noChangeArrowheads="1"/>
          </p:cNvSpPr>
          <p:nvPr/>
        </p:nvSpPr>
        <p:spPr bwMode="auto">
          <a:xfrm>
            <a:off x="8340726" y="3727451"/>
            <a:ext cx="1604963" cy="461963"/>
          </a:xfrm>
          <a:prstGeom prst="rect">
            <a:avLst/>
          </a:prstGeom>
          <a:noFill/>
          <a:ln>
            <a:noFill/>
          </a:ln>
        </p:spPr>
        <p:txBody>
          <a:bodyPr wrap="none">
            <a:spAutoFit/>
          </a:bodyP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r>
              <a:rPr lang="en-US" altLang="en-US" sz="2400" b="1" dirty="0">
                <a:solidFill>
                  <a:schemeClr val="accent2"/>
                </a:solidFill>
                <a:latin typeface="Times New Roman" panose="02020603050405020304" pitchFamily="18" charset="0"/>
              </a:rPr>
              <a:t>Customers</a:t>
            </a:r>
            <a:endParaRPr lang="en-US" altLang="en-US" sz="1350" b="1" dirty="0">
              <a:solidFill>
                <a:schemeClr val="accent2"/>
              </a:solidFill>
              <a:latin typeface="Times New Roman" panose="02020603050405020304" pitchFamily="18" charset="0"/>
            </a:endParaRPr>
          </a:p>
        </p:txBody>
      </p:sp>
      <p:sp>
        <p:nvSpPr>
          <p:cNvPr id="12312" name="Line 49">
            <a:extLst>
              <a:ext uri="{FF2B5EF4-FFF2-40B4-BE49-F238E27FC236}">
                <a16:creationId xmlns:a16="http://schemas.microsoft.com/office/drawing/2014/main" id="{9616B6C5-6237-4AB2-B6F7-D9990B303AFE}"/>
              </a:ext>
            </a:extLst>
          </p:cNvPr>
          <p:cNvSpPr>
            <a:spLocks noChangeShapeType="1"/>
          </p:cNvSpPr>
          <p:nvPr/>
        </p:nvSpPr>
        <p:spPr bwMode="auto">
          <a:xfrm flipV="1">
            <a:off x="6781801" y="5600700"/>
            <a:ext cx="11477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12313" name="Text Box 60">
            <a:extLst>
              <a:ext uri="{FF2B5EF4-FFF2-40B4-BE49-F238E27FC236}">
                <a16:creationId xmlns:a16="http://schemas.microsoft.com/office/drawing/2014/main" id="{115C0E39-CAE9-4C7B-9CF0-FAB7ABF5082E}"/>
              </a:ext>
            </a:extLst>
          </p:cNvPr>
          <p:cNvSpPr txBox="1">
            <a:spLocks noChangeArrowheads="1"/>
          </p:cNvSpPr>
          <p:nvPr/>
        </p:nvSpPr>
        <p:spPr bwMode="auto">
          <a:xfrm>
            <a:off x="3852864" y="2000251"/>
            <a:ext cx="1400175" cy="461963"/>
          </a:xfrm>
          <a:prstGeom prst="rect">
            <a:avLst/>
          </a:prstGeom>
          <a:noFill/>
          <a:ln>
            <a:noFill/>
          </a:ln>
        </p:spPr>
        <p:txBody>
          <a:bodyPr wrap="none">
            <a:spAutoFit/>
          </a:bodyP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r>
              <a:rPr lang="en-US" altLang="en-US" sz="2400" b="1" dirty="0">
                <a:solidFill>
                  <a:srgbClr val="FF3300"/>
                </a:solidFill>
                <a:latin typeface="Times New Roman" panose="02020603050405020304" pitchFamily="18" charset="0"/>
              </a:rPr>
              <a:t>Investors</a:t>
            </a:r>
            <a:endParaRPr lang="en-US" altLang="en-US" sz="1350" b="1" dirty="0">
              <a:solidFill>
                <a:srgbClr val="FF3300"/>
              </a:solidFill>
              <a:latin typeface="Times New Roman" panose="02020603050405020304" pitchFamily="18" charset="0"/>
            </a:endParaRPr>
          </a:p>
        </p:txBody>
      </p:sp>
      <p:sp>
        <p:nvSpPr>
          <p:cNvPr id="12314" name="Text Box 85">
            <a:extLst>
              <a:ext uri="{FF2B5EF4-FFF2-40B4-BE49-F238E27FC236}">
                <a16:creationId xmlns:a16="http://schemas.microsoft.com/office/drawing/2014/main" id="{E23C6A12-385C-4B7C-AEEB-53D2130223ED}"/>
              </a:ext>
            </a:extLst>
          </p:cNvPr>
          <p:cNvSpPr txBox="1">
            <a:spLocks noChangeArrowheads="1"/>
          </p:cNvSpPr>
          <p:nvPr/>
        </p:nvSpPr>
        <p:spPr bwMode="auto">
          <a:xfrm>
            <a:off x="8010525" y="5029200"/>
            <a:ext cx="1257300" cy="508000"/>
          </a:xfrm>
          <a:prstGeom prst="rect">
            <a:avLst/>
          </a:prstGeom>
          <a:noFill/>
          <a:ln>
            <a:noFill/>
          </a:ln>
        </p:spPr>
        <p:txBody>
          <a:bodyPr wrap="none">
            <a:spAutoFit/>
          </a:bodyP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algn="ctr" eaLnBrk="1" hangingPunct="1">
              <a:spcBef>
                <a:spcPct val="0"/>
              </a:spcBef>
              <a:buFontTx/>
              <a:buNone/>
              <a:defRPr/>
            </a:pPr>
            <a:r>
              <a:rPr lang="en-US" altLang="en-US" sz="1350" b="1">
                <a:solidFill>
                  <a:srgbClr val="DD8D0B"/>
                </a:solidFill>
                <a:latin typeface="Times New Roman" panose="02020603050405020304" pitchFamily="18" charset="0"/>
              </a:rPr>
              <a:t>Community &amp;</a:t>
            </a:r>
          </a:p>
          <a:p>
            <a:pPr algn="ctr" eaLnBrk="1" hangingPunct="1">
              <a:spcBef>
                <a:spcPct val="0"/>
              </a:spcBef>
              <a:buFontTx/>
              <a:buNone/>
              <a:defRPr/>
            </a:pPr>
            <a:r>
              <a:rPr lang="en-US" altLang="en-US" sz="1350" b="1">
                <a:solidFill>
                  <a:srgbClr val="DD8D0B"/>
                </a:solidFill>
                <a:latin typeface="Times New Roman" panose="02020603050405020304" pitchFamily="18" charset="0"/>
              </a:rPr>
              <a:t>Society</a:t>
            </a:r>
          </a:p>
        </p:txBody>
      </p:sp>
      <p:sp>
        <p:nvSpPr>
          <p:cNvPr id="12315" name="Oval 86">
            <a:extLst>
              <a:ext uri="{FF2B5EF4-FFF2-40B4-BE49-F238E27FC236}">
                <a16:creationId xmlns:a16="http://schemas.microsoft.com/office/drawing/2014/main" id="{4A68B4CC-37B7-49AB-B137-785947BA64F8}"/>
              </a:ext>
            </a:extLst>
          </p:cNvPr>
          <p:cNvSpPr>
            <a:spLocks noChangeArrowheads="1"/>
          </p:cNvSpPr>
          <p:nvPr/>
        </p:nvSpPr>
        <p:spPr bwMode="auto">
          <a:xfrm>
            <a:off x="7753350" y="3771900"/>
            <a:ext cx="1485900" cy="2857500"/>
          </a:xfrm>
          <a:prstGeom prst="ellipse">
            <a:avLst/>
          </a:prstGeom>
          <a:noFill/>
          <a:ln w="9525" cap="rnd">
            <a:solidFill>
              <a:srgbClr val="FF6600"/>
            </a:solidFill>
            <a:prstDash val="sysDot"/>
            <a:round/>
            <a:headEnd/>
            <a:tailEnd/>
          </a:ln>
        </p:spPr>
        <p:txBody>
          <a:bodyPr wrap="none" anchor="ct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endParaRPr lang="en-PH" altLang="en-US" sz="1350">
              <a:solidFill>
                <a:schemeClr val="tx1"/>
              </a:solidFill>
            </a:endParaRPr>
          </a:p>
        </p:txBody>
      </p:sp>
      <p:sp>
        <p:nvSpPr>
          <p:cNvPr id="12316" name="Text Box 121">
            <a:extLst>
              <a:ext uri="{FF2B5EF4-FFF2-40B4-BE49-F238E27FC236}">
                <a16:creationId xmlns:a16="http://schemas.microsoft.com/office/drawing/2014/main" id="{9B0CC9CB-F1DD-4466-AB68-8D0C2F380D63}"/>
              </a:ext>
            </a:extLst>
          </p:cNvPr>
          <p:cNvSpPr txBox="1">
            <a:spLocks noChangeArrowheads="1"/>
          </p:cNvSpPr>
          <p:nvPr/>
        </p:nvSpPr>
        <p:spPr bwMode="auto">
          <a:xfrm>
            <a:off x="5638801" y="3370264"/>
            <a:ext cx="646113" cy="300037"/>
          </a:xfrm>
          <a:prstGeom prst="rect">
            <a:avLst/>
          </a:prstGeom>
          <a:noFill/>
          <a:ln>
            <a:noFill/>
          </a:ln>
        </p:spPr>
        <p:txBody>
          <a:bodyPr wrap="none">
            <a:spAutoFit/>
          </a:bodyP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r>
              <a:rPr lang="en-US" altLang="en-US" sz="1350" b="1">
                <a:solidFill>
                  <a:srgbClr val="008000"/>
                </a:solidFill>
                <a:latin typeface="Times New Roman" panose="02020603050405020304" pitchFamily="18" charset="0"/>
              </a:rPr>
              <a:t>Board</a:t>
            </a:r>
          </a:p>
        </p:txBody>
      </p:sp>
      <p:sp>
        <p:nvSpPr>
          <p:cNvPr id="12317" name="Text Box 130">
            <a:extLst>
              <a:ext uri="{FF2B5EF4-FFF2-40B4-BE49-F238E27FC236}">
                <a16:creationId xmlns:a16="http://schemas.microsoft.com/office/drawing/2014/main" id="{12E5420F-EB56-4185-849D-8A6F84A81AC4}"/>
              </a:ext>
            </a:extLst>
          </p:cNvPr>
          <p:cNvSpPr txBox="1">
            <a:spLocks noChangeArrowheads="1"/>
          </p:cNvSpPr>
          <p:nvPr/>
        </p:nvSpPr>
        <p:spPr bwMode="auto">
          <a:xfrm>
            <a:off x="6381751" y="2057400"/>
            <a:ext cx="893763" cy="300038"/>
          </a:xfrm>
          <a:prstGeom prst="rect">
            <a:avLst/>
          </a:prstGeom>
          <a:noFill/>
          <a:ln>
            <a:noFill/>
          </a:ln>
        </p:spPr>
        <p:txBody>
          <a:bodyPr wrap="none">
            <a:spAutoFit/>
          </a:bodyP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r>
              <a:rPr lang="en-US" altLang="en-US" sz="1350" b="1" dirty="0">
                <a:solidFill>
                  <a:srgbClr val="FF3300"/>
                </a:solidFill>
                <a:latin typeface="Times New Roman" panose="02020603050405020304" pitchFamily="18" charset="0"/>
              </a:rPr>
              <a:t>Creditors</a:t>
            </a:r>
          </a:p>
        </p:txBody>
      </p:sp>
      <p:sp>
        <p:nvSpPr>
          <p:cNvPr id="39966" name="Line 139">
            <a:extLst>
              <a:ext uri="{FF2B5EF4-FFF2-40B4-BE49-F238E27FC236}">
                <a16:creationId xmlns:a16="http://schemas.microsoft.com/office/drawing/2014/main" id="{A3ECE0C1-D761-41CE-80F1-E36E25B22694}"/>
              </a:ext>
            </a:extLst>
          </p:cNvPr>
          <p:cNvSpPr>
            <a:spLocks noChangeShapeType="1"/>
          </p:cNvSpPr>
          <p:nvPr/>
        </p:nvSpPr>
        <p:spPr bwMode="auto">
          <a:xfrm flipV="1">
            <a:off x="5524500" y="2400300"/>
            <a:ext cx="62865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67" name="Text Box 140">
            <a:extLst>
              <a:ext uri="{FF2B5EF4-FFF2-40B4-BE49-F238E27FC236}">
                <a16:creationId xmlns:a16="http://schemas.microsoft.com/office/drawing/2014/main" id="{78039CA4-A717-4EC2-9FD3-15D71BAE9E48}"/>
              </a:ext>
            </a:extLst>
          </p:cNvPr>
          <p:cNvSpPr txBox="1">
            <a:spLocks noChangeArrowheads="1"/>
          </p:cNvSpPr>
          <p:nvPr/>
        </p:nvSpPr>
        <p:spPr bwMode="auto">
          <a:xfrm>
            <a:off x="5853113" y="2571751"/>
            <a:ext cx="927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 Repayment</a:t>
            </a:r>
          </a:p>
          <a:p>
            <a:pPr eaLnBrk="1" hangingPunct="1">
              <a:spcBef>
                <a:spcPct val="0"/>
              </a:spcBef>
              <a:buFontTx/>
              <a:buNone/>
            </a:pPr>
            <a:r>
              <a:rPr lang="en-US" altLang="en-US" sz="1200">
                <a:latin typeface="Times New Roman" panose="02020603050405020304" pitchFamily="18" charset="0"/>
              </a:rPr>
              <a:t>&amp; returns</a:t>
            </a:r>
          </a:p>
        </p:txBody>
      </p:sp>
      <p:sp>
        <p:nvSpPr>
          <p:cNvPr id="39968" name="Line 141">
            <a:extLst>
              <a:ext uri="{FF2B5EF4-FFF2-40B4-BE49-F238E27FC236}">
                <a16:creationId xmlns:a16="http://schemas.microsoft.com/office/drawing/2014/main" id="{1DFC8EEE-6BA5-4AD3-B3A4-0E469FD384FE}"/>
              </a:ext>
            </a:extLst>
          </p:cNvPr>
          <p:cNvSpPr>
            <a:spLocks noChangeShapeType="1"/>
          </p:cNvSpPr>
          <p:nvPr/>
        </p:nvSpPr>
        <p:spPr bwMode="auto">
          <a:xfrm flipH="1">
            <a:off x="5410200" y="2400300"/>
            <a:ext cx="685800" cy="742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69" name="Text Box 142">
            <a:extLst>
              <a:ext uri="{FF2B5EF4-FFF2-40B4-BE49-F238E27FC236}">
                <a16:creationId xmlns:a16="http://schemas.microsoft.com/office/drawing/2014/main" id="{EDEEA089-9975-4758-BF9C-747783C12905}"/>
              </a:ext>
            </a:extLst>
          </p:cNvPr>
          <p:cNvSpPr txBox="1">
            <a:spLocks noChangeArrowheads="1"/>
          </p:cNvSpPr>
          <p:nvPr/>
        </p:nvSpPr>
        <p:spPr bwMode="auto">
          <a:xfrm>
            <a:off x="5524501" y="2274888"/>
            <a:ext cx="6080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Funds</a:t>
            </a:r>
            <a:r>
              <a:rPr lang="en-US" altLang="en-US" sz="1500">
                <a:latin typeface="Times New Roman" panose="02020603050405020304" pitchFamily="18" charset="0"/>
              </a:rPr>
              <a:t> </a:t>
            </a:r>
          </a:p>
        </p:txBody>
      </p:sp>
      <p:sp>
        <p:nvSpPr>
          <p:cNvPr id="12322" name="Rectangle 143">
            <a:extLst>
              <a:ext uri="{FF2B5EF4-FFF2-40B4-BE49-F238E27FC236}">
                <a16:creationId xmlns:a16="http://schemas.microsoft.com/office/drawing/2014/main" id="{8B9B78AA-CF8B-463F-A160-45A121233A80}"/>
              </a:ext>
            </a:extLst>
          </p:cNvPr>
          <p:cNvSpPr>
            <a:spLocks noChangeArrowheads="1"/>
          </p:cNvSpPr>
          <p:nvPr/>
        </p:nvSpPr>
        <p:spPr bwMode="auto">
          <a:xfrm>
            <a:off x="4210050" y="3086100"/>
            <a:ext cx="2514600" cy="2686050"/>
          </a:xfrm>
          <a:prstGeom prst="rect">
            <a:avLst/>
          </a:prstGeom>
          <a:noFill/>
          <a:ln w="76200" cmpd="tri">
            <a:solidFill>
              <a:srgbClr val="339966"/>
            </a:solidFill>
            <a:miter lim="800000"/>
            <a:headEnd/>
            <a:tailEnd/>
          </a:ln>
        </p:spPr>
        <p:txBody>
          <a:bodyPr wrap="none" anchor="ct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endParaRPr lang="en-PH" altLang="en-US" sz="1350">
              <a:solidFill>
                <a:schemeClr val="tx1"/>
              </a:solidFill>
            </a:endParaRPr>
          </a:p>
        </p:txBody>
      </p:sp>
      <p:sp>
        <p:nvSpPr>
          <p:cNvPr id="39971" name="Text Box 144">
            <a:extLst>
              <a:ext uri="{FF2B5EF4-FFF2-40B4-BE49-F238E27FC236}">
                <a16:creationId xmlns:a16="http://schemas.microsoft.com/office/drawing/2014/main" id="{364151A0-8988-4FC2-B732-AAA68953AB77}"/>
              </a:ext>
            </a:extLst>
          </p:cNvPr>
          <p:cNvSpPr txBox="1">
            <a:spLocks noChangeArrowheads="1"/>
          </p:cNvSpPr>
          <p:nvPr/>
        </p:nvSpPr>
        <p:spPr bwMode="auto">
          <a:xfrm>
            <a:off x="4203701" y="5372100"/>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8000"/>
                </a:solidFill>
                <a:latin typeface="Times New Roman" panose="02020603050405020304" pitchFamily="18" charset="0"/>
              </a:rPr>
              <a:t>Company</a:t>
            </a:r>
          </a:p>
        </p:txBody>
      </p:sp>
      <p:sp>
        <p:nvSpPr>
          <p:cNvPr id="12324" name="Text Box 145">
            <a:extLst>
              <a:ext uri="{FF2B5EF4-FFF2-40B4-BE49-F238E27FC236}">
                <a16:creationId xmlns:a16="http://schemas.microsoft.com/office/drawing/2014/main" id="{C1D9F66E-190D-4ADC-A06F-D5D40E4E2FFE}"/>
              </a:ext>
            </a:extLst>
          </p:cNvPr>
          <p:cNvSpPr txBox="1">
            <a:spLocks noChangeArrowheads="1"/>
          </p:cNvSpPr>
          <p:nvPr/>
        </p:nvSpPr>
        <p:spPr bwMode="auto">
          <a:xfrm>
            <a:off x="4210051" y="3829050"/>
            <a:ext cx="925513" cy="300038"/>
          </a:xfrm>
          <a:prstGeom prst="rect">
            <a:avLst/>
          </a:prstGeom>
          <a:noFill/>
          <a:ln>
            <a:noFill/>
          </a:ln>
        </p:spPr>
        <p:txBody>
          <a:bodyPr wrap="none">
            <a:spAutoFit/>
          </a:bodyP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r>
              <a:rPr lang="en-US" altLang="en-US" sz="1350" b="1" dirty="0">
                <a:solidFill>
                  <a:srgbClr val="008000"/>
                </a:solidFill>
                <a:latin typeface="Times New Roman" panose="02020603050405020304" pitchFamily="18" charset="0"/>
              </a:rPr>
              <a:t>Managers</a:t>
            </a:r>
          </a:p>
        </p:txBody>
      </p:sp>
      <p:sp>
        <p:nvSpPr>
          <p:cNvPr id="12325" name="Text Box 146">
            <a:extLst>
              <a:ext uri="{FF2B5EF4-FFF2-40B4-BE49-F238E27FC236}">
                <a16:creationId xmlns:a16="http://schemas.microsoft.com/office/drawing/2014/main" id="{A963A100-D004-4BF2-BF82-F503B95E115D}"/>
              </a:ext>
            </a:extLst>
          </p:cNvPr>
          <p:cNvSpPr txBox="1">
            <a:spLocks noChangeArrowheads="1"/>
          </p:cNvSpPr>
          <p:nvPr/>
        </p:nvSpPr>
        <p:spPr bwMode="auto">
          <a:xfrm>
            <a:off x="4938713" y="4525964"/>
            <a:ext cx="1020762" cy="300037"/>
          </a:xfrm>
          <a:prstGeom prst="rect">
            <a:avLst/>
          </a:prstGeom>
          <a:noFill/>
          <a:ln>
            <a:noFill/>
          </a:ln>
        </p:spPr>
        <p:txBody>
          <a:bodyPr>
            <a:spAutoFit/>
          </a:bodyP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r>
              <a:rPr lang="en-US" altLang="en-US" sz="1350" b="1" dirty="0">
                <a:solidFill>
                  <a:srgbClr val="008000"/>
                </a:solidFill>
                <a:latin typeface="Times New Roman" panose="02020603050405020304" pitchFamily="18" charset="0"/>
              </a:rPr>
              <a:t>Employees</a:t>
            </a:r>
          </a:p>
        </p:txBody>
      </p:sp>
      <p:grpSp>
        <p:nvGrpSpPr>
          <p:cNvPr id="39974" name="Group 179">
            <a:extLst>
              <a:ext uri="{FF2B5EF4-FFF2-40B4-BE49-F238E27FC236}">
                <a16:creationId xmlns:a16="http://schemas.microsoft.com/office/drawing/2014/main" id="{13755978-5408-48AC-9573-D8E76ECA80F8}"/>
              </a:ext>
            </a:extLst>
          </p:cNvPr>
          <p:cNvGrpSpPr>
            <a:grpSpLocks/>
          </p:cNvGrpSpPr>
          <p:nvPr/>
        </p:nvGrpSpPr>
        <p:grpSpPr bwMode="auto">
          <a:xfrm>
            <a:off x="4552950" y="3486150"/>
            <a:ext cx="914400" cy="285750"/>
            <a:chOff x="768" y="2208"/>
            <a:chExt cx="768" cy="240"/>
          </a:xfrm>
        </p:grpSpPr>
        <p:sp>
          <p:nvSpPr>
            <p:cNvPr id="40023" name="Line 180">
              <a:extLst>
                <a:ext uri="{FF2B5EF4-FFF2-40B4-BE49-F238E27FC236}">
                  <a16:creationId xmlns:a16="http://schemas.microsoft.com/office/drawing/2014/main" id="{2D917599-9CBA-46BE-A44C-26FEFF9CBF26}"/>
                </a:ext>
              </a:extLst>
            </p:cNvPr>
            <p:cNvSpPr>
              <a:spLocks noChangeShapeType="1"/>
            </p:cNvSpPr>
            <p:nvPr/>
          </p:nvSpPr>
          <p:spPr bwMode="auto">
            <a:xfrm>
              <a:off x="1392" y="2208"/>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40024" name="Text Box 181">
              <a:extLst>
                <a:ext uri="{FF2B5EF4-FFF2-40B4-BE49-F238E27FC236}">
                  <a16:creationId xmlns:a16="http://schemas.microsoft.com/office/drawing/2014/main" id="{832CA859-0872-412A-AE1F-5B29E3FB3A27}"/>
                </a:ext>
              </a:extLst>
            </p:cNvPr>
            <p:cNvSpPr txBox="1">
              <a:spLocks noChangeArrowheads="1"/>
            </p:cNvSpPr>
            <p:nvPr/>
          </p:nvSpPr>
          <p:spPr bwMode="auto">
            <a:xfrm>
              <a:off x="768" y="2208"/>
              <a:ext cx="7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Oversight</a:t>
              </a:r>
            </a:p>
          </p:txBody>
        </p:sp>
      </p:grpSp>
      <p:grpSp>
        <p:nvGrpSpPr>
          <p:cNvPr id="39975" name="Group 182">
            <a:extLst>
              <a:ext uri="{FF2B5EF4-FFF2-40B4-BE49-F238E27FC236}">
                <a16:creationId xmlns:a16="http://schemas.microsoft.com/office/drawing/2014/main" id="{EE0003B3-17A3-42A4-9746-451D5972DD8A}"/>
              </a:ext>
            </a:extLst>
          </p:cNvPr>
          <p:cNvGrpSpPr>
            <a:grpSpLocks/>
          </p:cNvGrpSpPr>
          <p:nvPr/>
        </p:nvGrpSpPr>
        <p:grpSpPr bwMode="auto">
          <a:xfrm>
            <a:off x="5434014" y="3486150"/>
            <a:ext cx="1062037" cy="433388"/>
            <a:chOff x="1488" y="2208"/>
            <a:chExt cx="892" cy="364"/>
          </a:xfrm>
        </p:grpSpPr>
        <p:sp>
          <p:nvSpPr>
            <p:cNvPr id="40021" name="Line 183">
              <a:extLst>
                <a:ext uri="{FF2B5EF4-FFF2-40B4-BE49-F238E27FC236}">
                  <a16:creationId xmlns:a16="http://schemas.microsoft.com/office/drawing/2014/main" id="{C68DED9F-7B5B-4440-AC03-47E54AEABAA7}"/>
                </a:ext>
              </a:extLst>
            </p:cNvPr>
            <p:cNvSpPr>
              <a:spLocks noChangeShapeType="1"/>
            </p:cNvSpPr>
            <p:nvPr/>
          </p:nvSpPr>
          <p:spPr bwMode="auto">
            <a:xfrm flipV="1">
              <a:off x="1488" y="220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40022" name="Text Box 184">
              <a:extLst>
                <a:ext uri="{FF2B5EF4-FFF2-40B4-BE49-F238E27FC236}">
                  <a16:creationId xmlns:a16="http://schemas.microsoft.com/office/drawing/2014/main" id="{286EA90C-BA22-44DB-9BC9-10276C956548}"/>
                </a:ext>
              </a:extLst>
            </p:cNvPr>
            <p:cNvSpPr txBox="1">
              <a:spLocks noChangeArrowheads="1"/>
            </p:cNvSpPr>
            <p:nvPr/>
          </p:nvSpPr>
          <p:spPr bwMode="auto">
            <a:xfrm>
              <a:off x="1488" y="2277"/>
              <a:ext cx="89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0000"/>
                </a:lnSpc>
                <a:spcBef>
                  <a:spcPct val="0"/>
                </a:spcBef>
                <a:buFontTx/>
                <a:buNone/>
              </a:pPr>
              <a:r>
                <a:rPr lang="en-US" altLang="en-US" sz="1200">
                  <a:latin typeface="Times New Roman" panose="02020603050405020304" pitchFamily="18" charset="0"/>
                </a:rPr>
                <a:t>Performance</a:t>
              </a:r>
              <a:br>
                <a:rPr lang="en-US" altLang="en-US" sz="1200">
                  <a:latin typeface="Times New Roman" panose="02020603050405020304" pitchFamily="18" charset="0"/>
                </a:rPr>
              </a:br>
              <a:r>
                <a:rPr lang="en-US" altLang="en-US" sz="1200">
                  <a:latin typeface="Times New Roman" panose="02020603050405020304" pitchFamily="18" charset="0"/>
                </a:rPr>
                <a:t>accountability</a:t>
              </a:r>
            </a:p>
          </p:txBody>
        </p:sp>
      </p:grpSp>
      <p:sp>
        <p:nvSpPr>
          <p:cNvPr id="12328" name="Text Box 193">
            <a:extLst>
              <a:ext uri="{FF2B5EF4-FFF2-40B4-BE49-F238E27FC236}">
                <a16:creationId xmlns:a16="http://schemas.microsoft.com/office/drawing/2014/main" id="{05660AEA-DE49-4674-AC3B-105DA7DD6A09}"/>
              </a:ext>
            </a:extLst>
          </p:cNvPr>
          <p:cNvSpPr txBox="1">
            <a:spLocks noChangeArrowheads="1"/>
          </p:cNvSpPr>
          <p:nvPr/>
        </p:nvSpPr>
        <p:spPr bwMode="auto">
          <a:xfrm>
            <a:off x="2667001" y="4000500"/>
            <a:ext cx="887413" cy="300038"/>
          </a:xfrm>
          <a:prstGeom prst="rect">
            <a:avLst/>
          </a:prstGeom>
          <a:noFill/>
          <a:ln>
            <a:noFill/>
          </a:ln>
        </p:spPr>
        <p:txBody>
          <a:bodyPr wrap="none">
            <a:spAutoFit/>
          </a:bodyP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r>
              <a:rPr lang="en-US" altLang="en-US" sz="1350" b="1">
                <a:solidFill>
                  <a:srgbClr val="FF3300"/>
                </a:solidFill>
                <a:latin typeface="Times New Roman" panose="02020603050405020304" pitchFamily="18" charset="0"/>
              </a:rPr>
              <a:t>Suppliers</a:t>
            </a:r>
          </a:p>
        </p:txBody>
      </p:sp>
      <p:sp>
        <p:nvSpPr>
          <p:cNvPr id="12329" name="Tree">
            <a:extLst>
              <a:ext uri="{FF2B5EF4-FFF2-40B4-BE49-F238E27FC236}">
                <a16:creationId xmlns:a16="http://schemas.microsoft.com/office/drawing/2014/main" id="{126E4469-4012-47E0-95E1-F9CABAAAADE4}"/>
              </a:ext>
            </a:extLst>
          </p:cNvPr>
          <p:cNvSpPr>
            <a:spLocks noEditPoints="1" noChangeArrowheads="1"/>
          </p:cNvSpPr>
          <p:nvPr/>
        </p:nvSpPr>
        <p:spPr bwMode="auto">
          <a:xfrm>
            <a:off x="5467350" y="6008688"/>
            <a:ext cx="508000" cy="563562"/>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PH"/>
          </a:p>
        </p:txBody>
      </p:sp>
      <p:sp>
        <p:nvSpPr>
          <p:cNvPr id="39978" name="Text Box 203">
            <a:extLst>
              <a:ext uri="{FF2B5EF4-FFF2-40B4-BE49-F238E27FC236}">
                <a16:creationId xmlns:a16="http://schemas.microsoft.com/office/drawing/2014/main" id="{F31F013E-5860-4FD6-BFF9-0E68BAD50A75}"/>
              </a:ext>
            </a:extLst>
          </p:cNvPr>
          <p:cNvSpPr txBox="1">
            <a:spLocks noChangeArrowheads="1"/>
          </p:cNvSpPr>
          <p:nvPr/>
        </p:nvSpPr>
        <p:spPr bwMode="auto">
          <a:xfrm>
            <a:off x="4267200" y="6000750"/>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8000"/>
                </a:solidFill>
                <a:latin typeface="Times New Roman" panose="02020603050405020304" pitchFamily="18" charset="0"/>
              </a:rPr>
              <a:t>Environment</a:t>
            </a:r>
            <a:endParaRPr lang="en-PH" altLang="en-US" sz="1800">
              <a:solidFill>
                <a:srgbClr val="008000"/>
              </a:solidFill>
              <a:latin typeface="Times New Roman" panose="02020603050405020304" pitchFamily="18" charset="0"/>
            </a:endParaRPr>
          </a:p>
        </p:txBody>
      </p:sp>
      <p:sp>
        <p:nvSpPr>
          <p:cNvPr id="12331" name="Text Box 220">
            <a:extLst>
              <a:ext uri="{FF2B5EF4-FFF2-40B4-BE49-F238E27FC236}">
                <a16:creationId xmlns:a16="http://schemas.microsoft.com/office/drawing/2014/main" id="{D386E9FC-4ADD-4900-87B6-0613381F10A4}"/>
              </a:ext>
            </a:extLst>
          </p:cNvPr>
          <p:cNvSpPr txBox="1">
            <a:spLocks noChangeArrowheads="1"/>
          </p:cNvSpPr>
          <p:nvPr/>
        </p:nvSpPr>
        <p:spPr bwMode="auto">
          <a:xfrm>
            <a:off x="8828089" y="6086475"/>
            <a:ext cx="636587" cy="300038"/>
          </a:xfrm>
          <a:prstGeom prst="rect">
            <a:avLst/>
          </a:prstGeom>
          <a:noFill/>
          <a:ln>
            <a:noFill/>
          </a:ln>
        </p:spPr>
        <p:txBody>
          <a:bodyPr wrap="none">
            <a:spAutoFit/>
          </a:bodyP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r>
              <a:rPr lang="en-US" altLang="en-US" sz="1350">
                <a:solidFill>
                  <a:schemeClr val="tx1"/>
                </a:solidFill>
                <a:latin typeface="Times New Roman" panose="02020603050405020304" pitchFamily="18" charset="0"/>
              </a:rPr>
              <a:t>Future</a:t>
            </a:r>
            <a:endParaRPr lang="en-PH" altLang="en-US" sz="1350">
              <a:solidFill>
                <a:schemeClr val="tx1"/>
              </a:solidFill>
              <a:latin typeface="Times New Roman" panose="02020603050405020304" pitchFamily="18" charset="0"/>
            </a:endParaRPr>
          </a:p>
        </p:txBody>
      </p:sp>
      <p:sp>
        <p:nvSpPr>
          <p:cNvPr id="12332" name="Text Box 221">
            <a:extLst>
              <a:ext uri="{FF2B5EF4-FFF2-40B4-BE49-F238E27FC236}">
                <a16:creationId xmlns:a16="http://schemas.microsoft.com/office/drawing/2014/main" id="{7C47FA8E-66DD-4A37-A235-C30F204A4758}"/>
              </a:ext>
            </a:extLst>
          </p:cNvPr>
          <p:cNvSpPr txBox="1">
            <a:spLocks noChangeArrowheads="1"/>
          </p:cNvSpPr>
          <p:nvPr/>
        </p:nvSpPr>
        <p:spPr bwMode="auto">
          <a:xfrm>
            <a:off x="8085139" y="5800725"/>
            <a:ext cx="712787" cy="300038"/>
          </a:xfrm>
          <a:prstGeom prst="rect">
            <a:avLst/>
          </a:prstGeom>
          <a:noFill/>
          <a:ln>
            <a:noFill/>
          </a:ln>
        </p:spPr>
        <p:txBody>
          <a:bodyPr wrap="none">
            <a:spAutoFit/>
          </a:bodyPr>
          <a:lstStyle>
            <a:lvl1pPr>
              <a:spcBef>
                <a:spcPct val="20000"/>
              </a:spcBef>
              <a:buFont typeface="Wingdings" panose="05000000000000000000" pitchFamily="2" charset="2"/>
              <a:buChar char="Ø"/>
              <a:defRPr sz="3200">
                <a:solidFill>
                  <a:srgbClr val="054D16"/>
                </a:solidFill>
                <a:latin typeface="Arial" panose="020B0604020202020204" pitchFamily="34" charset="0"/>
              </a:defRPr>
            </a:lvl1pPr>
            <a:lvl2pPr marL="742950" indent="-285750">
              <a:spcBef>
                <a:spcPct val="20000"/>
              </a:spcBef>
              <a:buChar char="–"/>
              <a:defRPr sz="2800">
                <a:solidFill>
                  <a:srgbClr val="054D16"/>
                </a:solidFill>
                <a:latin typeface="Arial" panose="020B0604020202020204" pitchFamily="34" charset="0"/>
              </a:defRPr>
            </a:lvl2pPr>
            <a:lvl3pPr marL="1143000" indent="-228600">
              <a:spcBef>
                <a:spcPct val="20000"/>
              </a:spcBef>
              <a:buChar char="•"/>
              <a:defRPr sz="2400">
                <a:solidFill>
                  <a:srgbClr val="054D16"/>
                </a:solidFill>
                <a:latin typeface="Arial" panose="020B0604020202020204" pitchFamily="34" charset="0"/>
              </a:defRPr>
            </a:lvl3pPr>
            <a:lvl4pPr marL="1600200" indent="-228600">
              <a:spcBef>
                <a:spcPct val="20000"/>
              </a:spcBef>
              <a:buChar char="–"/>
              <a:defRPr sz="2000">
                <a:solidFill>
                  <a:srgbClr val="054D16"/>
                </a:solidFill>
                <a:latin typeface="Arial" panose="020B0604020202020204" pitchFamily="34" charset="0"/>
              </a:defRPr>
            </a:lvl4pPr>
            <a:lvl5pPr marL="2057400" indent="-228600">
              <a:spcBef>
                <a:spcPct val="20000"/>
              </a:spcBef>
              <a:buChar char="»"/>
              <a:defRPr sz="2000">
                <a:solidFill>
                  <a:srgbClr val="054D1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54D1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54D1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54D1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54D16"/>
                </a:solidFill>
                <a:latin typeface="Arial" panose="020B0604020202020204" pitchFamily="34" charset="0"/>
              </a:defRPr>
            </a:lvl9pPr>
          </a:lstStyle>
          <a:p>
            <a:pPr eaLnBrk="1" hangingPunct="1">
              <a:spcBef>
                <a:spcPct val="0"/>
              </a:spcBef>
              <a:buFontTx/>
              <a:buNone/>
              <a:defRPr/>
            </a:pPr>
            <a:r>
              <a:rPr lang="en-US" altLang="en-US" sz="1350">
                <a:solidFill>
                  <a:schemeClr val="tx1"/>
                </a:solidFill>
                <a:latin typeface="Times New Roman" panose="02020603050405020304" pitchFamily="18" charset="0"/>
              </a:rPr>
              <a:t>Current</a:t>
            </a:r>
            <a:endParaRPr lang="en-PH" altLang="en-US" sz="1350">
              <a:solidFill>
                <a:schemeClr val="tx1"/>
              </a:solidFill>
              <a:latin typeface="Times New Roman" panose="02020603050405020304" pitchFamily="18" charset="0"/>
            </a:endParaRPr>
          </a:p>
        </p:txBody>
      </p:sp>
      <p:sp>
        <p:nvSpPr>
          <p:cNvPr id="39981" name="Line 222">
            <a:extLst>
              <a:ext uri="{FF2B5EF4-FFF2-40B4-BE49-F238E27FC236}">
                <a16:creationId xmlns:a16="http://schemas.microsoft.com/office/drawing/2014/main" id="{F8EF5167-AE7A-42BE-B249-269F17909014}"/>
              </a:ext>
            </a:extLst>
          </p:cNvPr>
          <p:cNvSpPr>
            <a:spLocks noChangeShapeType="1"/>
          </p:cNvSpPr>
          <p:nvPr/>
        </p:nvSpPr>
        <p:spPr bwMode="auto">
          <a:xfrm>
            <a:off x="3524250" y="4343400"/>
            <a:ext cx="800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82" name="Line 223">
            <a:extLst>
              <a:ext uri="{FF2B5EF4-FFF2-40B4-BE49-F238E27FC236}">
                <a16:creationId xmlns:a16="http://schemas.microsoft.com/office/drawing/2014/main" id="{36520780-12B8-4EE7-86D5-467300856BF2}"/>
              </a:ext>
            </a:extLst>
          </p:cNvPr>
          <p:cNvSpPr>
            <a:spLocks noChangeShapeType="1"/>
          </p:cNvSpPr>
          <p:nvPr/>
        </p:nvSpPr>
        <p:spPr bwMode="auto">
          <a:xfrm flipH="1">
            <a:off x="3524250" y="4457700"/>
            <a:ext cx="857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83" name="Text Box 224">
            <a:extLst>
              <a:ext uri="{FF2B5EF4-FFF2-40B4-BE49-F238E27FC236}">
                <a16:creationId xmlns:a16="http://schemas.microsoft.com/office/drawing/2014/main" id="{03E7DFFE-0F03-459A-B4A0-D8B9DB20697C}"/>
              </a:ext>
            </a:extLst>
          </p:cNvPr>
          <p:cNvSpPr txBox="1">
            <a:spLocks noChangeArrowheads="1"/>
          </p:cNvSpPr>
          <p:nvPr/>
        </p:nvSpPr>
        <p:spPr bwMode="auto">
          <a:xfrm>
            <a:off x="3181350" y="3429001"/>
            <a:ext cx="1054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Value through</a:t>
            </a:r>
          </a:p>
          <a:p>
            <a:pPr eaLnBrk="1" hangingPunct="1">
              <a:spcBef>
                <a:spcPct val="0"/>
              </a:spcBef>
              <a:buFontTx/>
              <a:buNone/>
            </a:pPr>
            <a:r>
              <a:rPr lang="en-US" altLang="en-US" sz="1200">
                <a:latin typeface="Times New Roman" panose="02020603050405020304" pitchFamily="18" charset="0"/>
              </a:rPr>
              <a:t>products and </a:t>
            </a:r>
            <a:br>
              <a:rPr lang="en-US" altLang="en-US" sz="1200">
                <a:latin typeface="Times New Roman" panose="02020603050405020304" pitchFamily="18" charset="0"/>
              </a:rPr>
            </a:br>
            <a:r>
              <a:rPr lang="en-US" altLang="en-US" sz="1200">
                <a:latin typeface="Times New Roman" panose="02020603050405020304" pitchFamily="18" charset="0"/>
              </a:rPr>
              <a:t>services</a:t>
            </a:r>
            <a:endParaRPr lang="en-PH" altLang="en-US" sz="1200">
              <a:latin typeface="Times New Roman" panose="02020603050405020304" pitchFamily="18" charset="0"/>
            </a:endParaRPr>
          </a:p>
        </p:txBody>
      </p:sp>
      <p:sp>
        <p:nvSpPr>
          <p:cNvPr id="39984" name="Text Box 225">
            <a:extLst>
              <a:ext uri="{FF2B5EF4-FFF2-40B4-BE49-F238E27FC236}">
                <a16:creationId xmlns:a16="http://schemas.microsoft.com/office/drawing/2014/main" id="{47BFF285-5C0B-47C2-9583-BCE3AA59FF49}"/>
              </a:ext>
            </a:extLst>
          </p:cNvPr>
          <p:cNvSpPr txBox="1">
            <a:spLocks noChangeArrowheads="1"/>
          </p:cNvSpPr>
          <p:nvPr/>
        </p:nvSpPr>
        <p:spPr bwMode="auto">
          <a:xfrm>
            <a:off x="2951163" y="4627563"/>
            <a:ext cx="1244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200">
                <a:latin typeface="Times New Roman" panose="02020603050405020304" pitchFamily="18" charset="0"/>
              </a:rPr>
              <a:t>Fair </a:t>
            </a:r>
            <a:br>
              <a:rPr lang="en-US" altLang="en-US" sz="1200">
                <a:latin typeface="Times New Roman" panose="02020603050405020304" pitchFamily="18" charset="0"/>
              </a:rPr>
            </a:br>
            <a:r>
              <a:rPr lang="en-US" altLang="en-US" sz="1200">
                <a:latin typeface="Times New Roman" panose="02020603050405020304" pitchFamily="18" charset="0"/>
              </a:rPr>
              <a:t>compensation</a:t>
            </a:r>
            <a:br>
              <a:rPr lang="en-US" altLang="en-US" sz="1200">
                <a:latin typeface="Times New Roman" panose="02020603050405020304" pitchFamily="18" charset="0"/>
              </a:rPr>
            </a:br>
            <a:r>
              <a:rPr lang="en-US" altLang="en-US" sz="1200">
                <a:latin typeface="Times New Roman" panose="02020603050405020304" pitchFamily="18" charset="0"/>
              </a:rPr>
              <a:t>and development</a:t>
            </a:r>
            <a:br>
              <a:rPr lang="en-US" altLang="en-US" sz="1200">
                <a:latin typeface="Times New Roman" panose="02020603050405020304" pitchFamily="18" charset="0"/>
              </a:rPr>
            </a:br>
            <a:r>
              <a:rPr lang="en-US" altLang="en-US" sz="1200">
                <a:latin typeface="Times New Roman" panose="02020603050405020304" pitchFamily="18" charset="0"/>
              </a:rPr>
              <a:t>support</a:t>
            </a:r>
            <a:endParaRPr lang="en-PH" altLang="en-US" sz="1200">
              <a:latin typeface="Times New Roman" panose="02020603050405020304" pitchFamily="18" charset="0"/>
            </a:endParaRPr>
          </a:p>
        </p:txBody>
      </p:sp>
      <p:sp>
        <p:nvSpPr>
          <p:cNvPr id="39985" name="Line 226">
            <a:extLst>
              <a:ext uri="{FF2B5EF4-FFF2-40B4-BE49-F238E27FC236}">
                <a16:creationId xmlns:a16="http://schemas.microsoft.com/office/drawing/2014/main" id="{6DB90FB9-7F3A-408F-9D88-68C2034B37CB}"/>
              </a:ext>
            </a:extLst>
          </p:cNvPr>
          <p:cNvSpPr>
            <a:spLocks noChangeShapeType="1"/>
          </p:cNvSpPr>
          <p:nvPr/>
        </p:nvSpPr>
        <p:spPr bwMode="auto">
          <a:xfrm flipV="1">
            <a:off x="6210300" y="577215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12338" name="Line 227">
            <a:extLst>
              <a:ext uri="{FF2B5EF4-FFF2-40B4-BE49-F238E27FC236}">
                <a16:creationId xmlns:a16="http://schemas.microsoft.com/office/drawing/2014/main" id="{5753D747-0396-49ED-B9BD-47C251D2E409}"/>
              </a:ext>
            </a:extLst>
          </p:cNvPr>
          <p:cNvSpPr>
            <a:spLocks noChangeShapeType="1"/>
          </p:cNvSpPr>
          <p:nvPr/>
        </p:nvSpPr>
        <p:spPr bwMode="auto">
          <a:xfrm>
            <a:off x="5653088" y="5772150"/>
            <a:ext cx="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39987" name="Tree">
            <a:extLst>
              <a:ext uri="{FF2B5EF4-FFF2-40B4-BE49-F238E27FC236}">
                <a16:creationId xmlns:a16="http://schemas.microsoft.com/office/drawing/2014/main" id="{3FB4C289-D661-4AA8-A49B-FF2BE11EF249}"/>
              </a:ext>
            </a:extLst>
          </p:cNvPr>
          <p:cNvSpPr>
            <a:spLocks noEditPoints="1" noChangeArrowheads="1"/>
          </p:cNvSpPr>
          <p:nvPr/>
        </p:nvSpPr>
        <p:spPr bwMode="auto">
          <a:xfrm>
            <a:off x="5638800" y="5829300"/>
            <a:ext cx="508000" cy="56515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PH"/>
          </a:p>
        </p:txBody>
      </p:sp>
      <p:sp>
        <p:nvSpPr>
          <p:cNvPr id="39988" name="Tree">
            <a:extLst>
              <a:ext uri="{FF2B5EF4-FFF2-40B4-BE49-F238E27FC236}">
                <a16:creationId xmlns:a16="http://schemas.microsoft.com/office/drawing/2014/main" id="{709557D4-9C0C-43F0-9C3E-F18A641E5629}"/>
              </a:ext>
            </a:extLst>
          </p:cNvPr>
          <p:cNvSpPr>
            <a:spLocks noEditPoints="1" noChangeArrowheads="1"/>
          </p:cNvSpPr>
          <p:nvPr/>
        </p:nvSpPr>
        <p:spPr bwMode="auto">
          <a:xfrm>
            <a:off x="5867400" y="6008688"/>
            <a:ext cx="508000" cy="563562"/>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PH"/>
          </a:p>
        </p:txBody>
      </p:sp>
      <p:sp>
        <p:nvSpPr>
          <p:cNvPr id="39989" name="Line 230">
            <a:extLst>
              <a:ext uri="{FF2B5EF4-FFF2-40B4-BE49-F238E27FC236}">
                <a16:creationId xmlns:a16="http://schemas.microsoft.com/office/drawing/2014/main" id="{989670E5-5355-4892-A601-57D19A028051}"/>
              </a:ext>
            </a:extLst>
          </p:cNvPr>
          <p:cNvSpPr>
            <a:spLocks noChangeShapeType="1"/>
          </p:cNvSpPr>
          <p:nvPr/>
        </p:nvSpPr>
        <p:spPr bwMode="auto">
          <a:xfrm flipV="1">
            <a:off x="6324600" y="6115050"/>
            <a:ext cx="22860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12342" name="Line 231">
            <a:extLst>
              <a:ext uri="{FF2B5EF4-FFF2-40B4-BE49-F238E27FC236}">
                <a16:creationId xmlns:a16="http://schemas.microsoft.com/office/drawing/2014/main" id="{DBFB809A-8F73-4FC6-A2E9-4E8DA33DD3BA}"/>
              </a:ext>
            </a:extLst>
          </p:cNvPr>
          <p:cNvSpPr>
            <a:spLocks noChangeShapeType="1"/>
          </p:cNvSpPr>
          <p:nvPr/>
        </p:nvSpPr>
        <p:spPr bwMode="auto">
          <a:xfrm flipH="1">
            <a:off x="6438900" y="6257926"/>
            <a:ext cx="2171700" cy="257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PH"/>
          </a:p>
        </p:txBody>
      </p:sp>
      <p:sp>
        <p:nvSpPr>
          <p:cNvPr id="12343" name="Text Box 232">
            <a:extLst>
              <a:ext uri="{FF2B5EF4-FFF2-40B4-BE49-F238E27FC236}">
                <a16:creationId xmlns:a16="http://schemas.microsoft.com/office/drawing/2014/main" id="{49D8AC8F-D396-44D5-9750-384A3077F343}"/>
              </a:ext>
            </a:extLst>
          </p:cNvPr>
          <p:cNvSpPr txBox="1">
            <a:spLocks noChangeArrowheads="1"/>
          </p:cNvSpPr>
          <p:nvPr/>
        </p:nvSpPr>
        <p:spPr bwMode="auto">
          <a:xfrm>
            <a:off x="6302376" y="5818188"/>
            <a:ext cx="817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Resources</a:t>
            </a:r>
            <a:endParaRPr lang="en-PH" altLang="en-US" sz="1200">
              <a:latin typeface="Times New Roman" panose="02020603050405020304" pitchFamily="18" charset="0"/>
            </a:endParaRPr>
          </a:p>
        </p:txBody>
      </p:sp>
      <p:sp>
        <p:nvSpPr>
          <p:cNvPr id="39992" name="Text Box 233">
            <a:extLst>
              <a:ext uri="{FF2B5EF4-FFF2-40B4-BE49-F238E27FC236}">
                <a16:creationId xmlns:a16="http://schemas.microsoft.com/office/drawing/2014/main" id="{3D1E340D-94F3-4DF0-B84C-896D400C67CD}"/>
              </a:ext>
            </a:extLst>
          </p:cNvPr>
          <p:cNvSpPr txBox="1">
            <a:spLocks noChangeArrowheads="1"/>
          </p:cNvSpPr>
          <p:nvPr/>
        </p:nvSpPr>
        <p:spPr bwMode="auto">
          <a:xfrm>
            <a:off x="4895850" y="5846763"/>
            <a:ext cx="725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Renewal</a:t>
            </a:r>
            <a:endParaRPr lang="en-PH" altLang="en-US" sz="1200">
              <a:latin typeface="Times New Roman" panose="02020603050405020304" pitchFamily="18" charset="0"/>
            </a:endParaRPr>
          </a:p>
        </p:txBody>
      </p:sp>
      <p:sp>
        <p:nvSpPr>
          <p:cNvPr id="39993" name="Text Box 234">
            <a:extLst>
              <a:ext uri="{FF2B5EF4-FFF2-40B4-BE49-F238E27FC236}">
                <a16:creationId xmlns:a16="http://schemas.microsoft.com/office/drawing/2014/main" id="{0D996C57-2F9D-47B6-8581-2C582F380F4C}"/>
              </a:ext>
            </a:extLst>
          </p:cNvPr>
          <p:cNvSpPr txBox="1">
            <a:spLocks noChangeArrowheads="1"/>
          </p:cNvSpPr>
          <p:nvPr/>
        </p:nvSpPr>
        <p:spPr bwMode="auto">
          <a:xfrm>
            <a:off x="6724651" y="6075363"/>
            <a:ext cx="879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Sustenance</a:t>
            </a:r>
            <a:endParaRPr lang="en-PH" altLang="en-US" sz="1200">
              <a:latin typeface="Times New Roman" panose="02020603050405020304" pitchFamily="18" charset="0"/>
            </a:endParaRPr>
          </a:p>
        </p:txBody>
      </p:sp>
      <p:sp>
        <p:nvSpPr>
          <p:cNvPr id="12346" name="Text Box 235">
            <a:extLst>
              <a:ext uri="{FF2B5EF4-FFF2-40B4-BE49-F238E27FC236}">
                <a16:creationId xmlns:a16="http://schemas.microsoft.com/office/drawing/2014/main" id="{B21B45BB-CA2A-4337-9377-EB47B1F1C5F4}"/>
              </a:ext>
            </a:extLst>
          </p:cNvPr>
          <p:cNvSpPr txBox="1">
            <a:spLocks noChangeArrowheads="1"/>
          </p:cNvSpPr>
          <p:nvPr/>
        </p:nvSpPr>
        <p:spPr bwMode="auto">
          <a:xfrm>
            <a:off x="7296150" y="6286501"/>
            <a:ext cx="725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Renewal</a:t>
            </a:r>
            <a:endParaRPr lang="en-PH" altLang="en-US" sz="1200">
              <a:latin typeface="Times New Roman" panose="02020603050405020304" pitchFamily="18" charset="0"/>
            </a:endParaRPr>
          </a:p>
        </p:txBody>
      </p:sp>
      <p:pic>
        <p:nvPicPr>
          <p:cNvPr id="39995" name="Picture 2" descr="business,businesswomen,females,people,persons">
            <a:extLst>
              <a:ext uri="{FF2B5EF4-FFF2-40B4-BE49-F238E27FC236}">
                <a16:creationId xmlns:a16="http://schemas.microsoft.com/office/drawing/2014/main" id="{0C4CC98C-FB08-4FBA-B7A8-314F0EF94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4229101"/>
            <a:ext cx="4937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6" name="Picture 4" descr="business,businessmen,males,people,persons">
            <a:extLst>
              <a:ext uri="{FF2B5EF4-FFF2-40B4-BE49-F238E27FC236}">
                <a16:creationId xmlns:a16="http://schemas.microsoft.com/office/drawing/2014/main" id="{51962090-CB96-49C9-A79F-091BADA56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5676" y="4229101"/>
            <a:ext cx="4921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7" name="Picture 2" descr="business,businesswomen,females,people,persons">
            <a:extLst>
              <a:ext uri="{FF2B5EF4-FFF2-40B4-BE49-F238E27FC236}">
                <a16:creationId xmlns:a16="http://schemas.microsoft.com/office/drawing/2014/main" id="{12203871-014C-4213-89CB-C74887E0CB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151" y="4308476"/>
            <a:ext cx="3794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8" name="Picture 4" descr="business,businessmen,males,people,persons">
            <a:extLst>
              <a:ext uri="{FF2B5EF4-FFF2-40B4-BE49-F238E27FC236}">
                <a16:creationId xmlns:a16="http://schemas.microsoft.com/office/drawing/2014/main" id="{B73E2F2E-5D70-48BE-AADE-C3A8508DC7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6426" y="4308476"/>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9" name="Picture 2" descr="business,businesswomen,females,people,persons">
            <a:extLst>
              <a:ext uri="{FF2B5EF4-FFF2-40B4-BE49-F238E27FC236}">
                <a16:creationId xmlns:a16="http://schemas.microsoft.com/office/drawing/2014/main" id="{AD782472-982F-456B-B00A-0D0CADC3B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1" y="1885951"/>
            <a:ext cx="4937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0" name="Picture 4" descr="business,businessmen,males,people,persons">
            <a:extLst>
              <a:ext uri="{FF2B5EF4-FFF2-40B4-BE49-F238E27FC236}">
                <a16:creationId xmlns:a16="http://schemas.microsoft.com/office/drawing/2014/main" id="{70134E6E-B4FA-4078-AAE0-BB3243B71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026" y="1885951"/>
            <a:ext cx="4921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1" name="Picture 2" descr="business,businesswomen,females,people,persons">
            <a:extLst>
              <a:ext uri="{FF2B5EF4-FFF2-40B4-BE49-F238E27FC236}">
                <a16:creationId xmlns:a16="http://schemas.microsoft.com/office/drawing/2014/main" id="{6F14E690-80EE-40F5-B0A9-787A95C88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1" y="1885951"/>
            <a:ext cx="4937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2" name="Picture 4" descr="business,businessmen,males,people,persons">
            <a:extLst>
              <a:ext uri="{FF2B5EF4-FFF2-40B4-BE49-F238E27FC236}">
                <a16:creationId xmlns:a16="http://schemas.microsoft.com/office/drawing/2014/main" id="{113EAB18-D00D-4B29-8834-4B5618FC3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26" y="1885951"/>
            <a:ext cx="4921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3" name="Picture 2" descr="business,businesswomen,females,people,persons">
            <a:extLst>
              <a:ext uri="{FF2B5EF4-FFF2-40B4-BE49-F238E27FC236}">
                <a16:creationId xmlns:a16="http://schemas.microsoft.com/office/drawing/2014/main" id="{3D0D0347-17F8-4771-B20F-65CAB3ABE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051" y="1965326"/>
            <a:ext cx="4937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4" name="Picture 4" descr="business,businessmen,males,people,persons">
            <a:extLst>
              <a:ext uri="{FF2B5EF4-FFF2-40B4-BE49-F238E27FC236}">
                <a16:creationId xmlns:a16="http://schemas.microsoft.com/office/drawing/2014/main" id="{2D675367-F5E2-40DA-A189-6CFB810D2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6" y="1965326"/>
            <a:ext cx="492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5" name="Picture 2" descr="business,businesswomen,females,people,persons">
            <a:extLst>
              <a:ext uri="{FF2B5EF4-FFF2-40B4-BE49-F238E27FC236}">
                <a16:creationId xmlns:a16="http://schemas.microsoft.com/office/drawing/2014/main" id="{9BEDFD7C-6DC6-4E26-A673-630BA5BDBD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2376" y="3851276"/>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6" name="Picture 4" descr="business,businessmen,males,people,persons">
            <a:extLst>
              <a:ext uri="{FF2B5EF4-FFF2-40B4-BE49-F238E27FC236}">
                <a16:creationId xmlns:a16="http://schemas.microsoft.com/office/drawing/2014/main" id="{3A6A535D-A43D-40A7-B6B0-6C90CF3BE6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5901" y="3851276"/>
            <a:ext cx="322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7" name="Picture 2" descr="business,businesswomen,females,people,persons">
            <a:extLst>
              <a:ext uri="{FF2B5EF4-FFF2-40B4-BE49-F238E27FC236}">
                <a16:creationId xmlns:a16="http://schemas.microsoft.com/office/drawing/2014/main" id="{ED02F76C-E268-4BB6-94AF-B6DAEA59EC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7251" y="3143251"/>
            <a:ext cx="3222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8" name="Picture 4" descr="business,businessmen,males,people,persons">
            <a:extLst>
              <a:ext uri="{FF2B5EF4-FFF2-40B4-BE49-F238E27FC236}">
                <a16:creationId xmlns:a16="http://schemas.microsoft.com/office/drawing/2014/main" id="{A81CFF02-7F22-4C0C-84A3-C902BDC2C7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9526" y="3143251"/>
            <a:ext cx="3206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9" name="Picture 2" descr="business,businesswomen,females,people,persons">
            <a:extLst>
              <a:ext uri="{FF2B5EF4-FFF2-40B4-BE49-F238E27FC236}">
                <a16:creationId xmlns:a16="http://schemas.microsoft.com/office/drawing/2014/main" id="{4B3BDD5A-5B29-447A-BEAD-0C70970899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1" y="3143251"/>
            <a:ext cx="3222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10" name="Picture 4" descr="business,businessmen,males,people,persons">
            <a:extLst>
              <a:ext uri="{FF2B5EF4-FFF2-40B4-BE49-F238E27FC236}">
                <a16:creationId xmlns:a16="http://schemas.microsoft.com/office/drawing/2014/main" id="{CC2A9983-24CE-4002-986C-FBCE5B41D7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2476" y="3143251"/>
            <a:ext cx="3206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11" name="Picture 2" descr="business,businesswomen,females,people,persons">
            <a:extLst>
              <a:ext uri="{FF2B5EF4-FFF2-40B4-BE49-F238E27FC236}">
                <a16:creationId xmlns:a16="http://schemas.microsoft.com/office/drawing/2014/main" id="{DD5FDC4D-ED1A-41F4-B7FD-7A95A6CDD7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3101" y="4286251"/>
            <a:ext cx="3222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12" name="Picture 4" descr="business,businessmen,males,people,persons">
            <a:extLst>
              <a:ext uri="{FF2B5EF4-FFF2-40B4-BE49-F238E27FC236}">
                <a16:creationId xmlns:a16="http://schemas.microsoft.com/office/drawing/2014/main" id="{4EA3310A-6D05-4659-B087-6045CD97C2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1701" y="4286251"/>
            <a:ext cx="3222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13" name="Picture 2" descr="business,businesswomen,females,people,persons">
            <a:extLst>
              <a:ext uri="{FF2B5EF4-FFF2-40B4-BE49-F238E27FC236}">
                <a16:creationId xmlns:a16="http://schemas.microsoft.com/office/drawing/2014/main" id="{97F2AD72-2576-47B2-9136-CFCF60D7DE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1" y="4343401"/>
            <a:ext cx="3222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14" name="Picture 4" descr="business,businessmen,males,people,persons">
            <a:extLst>
              <a:ext uri="{FF2B5EF4-FFF2-40B4-BE49-F238E27FC236}">
                <a16:creationId xmlns:a16="http://schemas.microsoft.com/office/drawing/2014/main" id="{A27D5BAD-67DB-4EBB-8B25-AAFF0B5D74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0101" y="4308476"/>
            <a:ext cx="322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67" name="Picture 2" descr="business,businesswomen,females,people,persons">
            <a:extLst>
              <a:ext uri="{FF2B5EF4-FFF2-40B4-BE49-F238E27FC236}">
                <a16:creationId xmlns:a16="http://schemas.microsoft.com/office/drawing/2014/main" id="{6DB0B4F1-E9CC-49BF-B789-0CDC31B48D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7026" y="5543551"/>
            <a:ext cx="3206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68" name="Picture 4" descr="business,businessmen,males,people,persons">
            <a:extLst>
              <a:ext uri="{FF2B5EF4-FFF2-40B4-BE49-F238E27FC236}">
                <a16:creationId xmlns:a16="http://schemas.microsoft.com/office/drawing/2014/main" id="{B5792457-FBE6-4462-9666-2535E0EDA6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7076" y="5543551"/>
            <a:ext cx="3206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69" name="Picture 2" descr="business,businesswomen,females,people,persons">
            <a:extLst>
              <a:ext uri="{FF2B5EF4-FFF2-40B4-BE49-F238E27FC236}">
                <a16:creationId xmlns:a16="http://schemas.microsoft.com/office/drawing/2014/main" id="{EEBBAFFA-0DA0-4D48-9D49-440B5CE478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9514" y="5843589"/>
            <a:ext cx="2428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70" name="Picture 4" descr="business,businessmen,males,people,persons">
            <a:extLst>
              <a:ext uri="{FF2B5EF4-FFF2-40B4-BE49-F238E27FC236}">
                <a16:creationId xmlns:a16="http://schemas.microsoft.com/office/drawing/2014/main" id="{4F02F14E-1FDE-4E9E-B7A0-03D7538306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28114" y="5876925"/>
            <a:ext cx="2428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AutoShape 203">
            <a:extLst>
              <a:ext uri="{FF2B5EF4-FFF2-40B4-BE49-F238E27FC236}">
                <a16:creationId xmlns:a16="http://schemas.microsoft.com/office/drawing/2014/main" id="{A5BC9310-6081-4572-B222-42D5C746BB96}"/>
              </a:ext>
            </a:extLst>
          </p:cNvPr>
          <p:cNvSpPr>
            <a:spLocks noChangeArrowheads="1"/>
          </p:cNvSpPr>
          <p:nvPr/>
        </p:nvSpPr>
        <p:spPr bwMode="auto">
          <a:xfrm rot="2064397">
            <a:off x="3105151" y="2743201"/>
            <a:ext cx="2633663" cy="955675"/>
          </a:xfrm>
          <a:prstGeom prst="leftArrow">
            <a:avLst>
              <a:gd name="adj1" fmla="val 43833"/>
              <a:gd name="adj2" fmla="val 10710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a:t>Maximize profit</a:t>
            </a:r>
          </a:p>
        </p:txBody>
      </p:sp>
      <p:sp>
        <p:nvSpPr>
          <p:cNvPr id="88" name="AutoShape 205">
            <a:extLst>
              <a:ext uri="{FF2B5EF4-FFF2-40B4-BE49-F238E27FC236}">
                <a16:creationId xmlns:a16="http://schemas.microsoft.com/office/drawing/2014/main" id="{1B2278DA-B78B-4D95-B46E-EB0DC7F62EB5}"/>
              </a:ext>
            </a:extLst>
          </p:cNvPr>
          <p:cNvSpPr>
            <a:spLocks noChangeArrowheads="1"/>
          </p:cNvSpPr>
          <p:nvPr/>
        </p:nvSpPr>
        <p:spPr bwMode="auto">
          <a:xfrm>
            <a:off x="4732339" y="4330700"/>
            <a:ext cx="4156075" cy="1157288"/>
          </a:xfrm>
          <a:prstGeom prst="rightArrow">
            <a:avLst>
              <a:gd name="adj1" fmla="val 50000"/>
              <a:gd name="adj2" fmla="val 1000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rPr>
              <a:t>Provide better products </a:t>
            </a:r>
            <a:br>
              <a:rPr lang="en-US" altLang="en-US" sz="1800" b="1">
                <a:solidFill>
                  <a:srgbClr val="FF0066"/>
                </a:solidFill>
              </a:rPr>
            </a:br>
            <a:r>
              <a:rPr lang="en-US" altLang="en-US" sz="1800" b="1">
                <a:solidFill>
                  <a:srgbClr val="FF0066"/>
                </a:solidFill>
              </a:rPr>
              <a:t>and services faster -- cheaply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3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7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3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3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31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down)">
                                      <p:cBhvr>
                                        <p:cTn id="45" dur="500"/>
                                        <p:tgtEl>
                                          <p:spTgt spid="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down)">
                                      <p:cBhvr>
                                        <p:cTn id="5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310" grpId="0"/>
      <p:bldP spid="12314" grpId="0"/>
      <p:bldP spid="12315" grpId="0" animBg="1"/>
      <p:bldP spid="12331" grpId="0"/>
      <p:bldP spid="12332" grpId="0"/>
      <p:bldP spid="12343" grpId="0"/>
      <p:bldP spid="12346" grpId="0"/>
      <p:bldP spid="87"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942614" cy="645527"/>
          </a:xfrm>
        </p:spPr>
        <p:txBody>
          <a:bodyPr>
            <a:normAutofit fontScale="90000"/>
          </a:bodyPr>
          <a:lstStyle/>
          <a:p>
            <a:r>
              <a:rPr lang="en-PH" dirty="0">
                <a:solidFill>
                  <a:srgbClr val="FF0000"/>
                </a:solidFill>
              </a:rPr>
              <a:t>Changing the Normative Pillar</a:t>
            </a:r>
          </a:p>
        </p:txBody>
      </p:sp>
      <p:pic>
        <p:nvPicPr>
          <p:cNvPr id="1026" name="Picture 2" descr="http://www.results-pt.com/images/Temp/Blog/3%20pilla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172" y="1179663"/>
            <a:ext cx="9393571" cy="54778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67358" y="2641824"/>
            <a:ext cx="8457284" cy="3354765"/>
          </a:xfrm>
          <a:prstGeom prst="rect">
            <a:avLst/>
          </a:prstGeom>
          <a:solidFill>
            <a:srgbClr val="FFFF00"/>
          </a:solidFill>
        </p:spPr>
        <p:txBody>
          <a:bodyPr wrap="square" rtlCol="0">
            <a:spAutoFit/>
          </a:bodyPr>
          <a:lstStyle>
            <a:defPPr>
              <a:defRPr lang="en-US"/>
            </a:defPPr>
            <a:lvl1pPr>
              <a:defRPr sz="2800">
                <a:solidFill>
                  <a:srgbClr val="FF0000"/>
                </a:solidFill>
              </a:defRPr>
            </a:lvl1pPr>
          </a:lstStyle>
          <a:p>
            <a:pPr algn="ctr"/>
            <a:r>
              <a:rPr lang="en-PH" dirty="0"/>
              <a:t>Goal is to reorient business leaders towards inclusive business practices </a:t>
            </a:r>
          </a:p>
          <a:p>
            <a:pPr marL="342900" indent="-342900">
              <a:buFont typeface="Arial" panose="020B0604020202020204" pitchFamily="34" charset="0"/>
              <a:buChar char="•"/>
            </a:pPr>
            <a:r>
              <a:rPr lang="en-PH" sz="2400" dirty="0"/>
              <a:t>Business school curriculum reform</a:t>
            </a:r>
          </a:p>
          <a:p>
            <a:pPr marL="800100" lvl="1" indent="-342900">
              <a:buFont typeface="Arial" panose="020B0604020202020204" pitchFamily="34" charset="0"/>
              <a:buChar char="•"/>
            </a:pPr>
            <a:r>
              <a:rPr lang="en-PH" dirty="0"/>
              <a:t>Requirement of Action Research in MBA Program (2012)</a:t>
            </a:r>
          </a:p>
          <a:p>
            <a:pPr marL="800100" lvl="1" indent="-342900">
              <a:buFont typeface="Arial" panose="020B0604020202020204" pitchFamily="34" charset="0"/>
              <a:buChar char="•"/>
            </a:pPr>
            <a:r>
              <a:rPr lang="en-PH" dirty="0"/>
              <a:t>Code of Ethics for Business adopted in DLSU business school (2014)</a:t>
            </a:r>
          </a:p>
          <a:p>
            <a:pPr marL="800100" lvl="1" indent="-342900">
              <a:buFont typeface="Arial" panose="020B0604020202020204" pitchFamily="34" charset="0"/>
              <a:buChar char="•"/>
            </a:pPr>
            <a:r>
              <a:rPr lang="en-PH" dirty="0"/>
              <a:t>Requiring course in Humanistic Management in De La Salle course in Applied Corporate Management (2019)</a:t>
            </a:r>
          </a:p>
          <a:p>
            <a:pPr marL="342900" indent="-342900">
              <a:buFont typeface="Arial" panose="020B0604020202020204" pitchFamily="34" charset="0"/>
              <a:buChar char="•"/>
            </a:pPr>
            <a:r>
              <a:rPr lang="en-PH" sz="2400" dirty="0"/>
              <a:t>Professional organization advocacy</a:t>
            </a:r>
          </a:p>
          <a:p>
            <a:pPr marL="800100" lvl="1" indent="-342900">
              <a:buFont typeface="Arial" panose="020B0604020202020204" pitchFamily="34" charset="0"/>
              <a:buChar char="•"/>
            </a:pPr>
            <a:r>
              <a:rPr lang="en-PH" dirty="0"/>
              <a:t>Covenant for Shared Prosperity proposed and adopted by Management Association of the Philippines (2020)</a:t>
            </a:r>
          </a:p>
        </p:txBody>
      </p:sp>
    </p:spTree>
    <p:extLst>
      <p:ext uri="{BB962C8B-B14F-4D97-AF65-F5344CB8AC3E}">
        <p14:creationId xmlns:p14="http://schemas.microsoft.com/office/powerpoint/2010/main" val="277527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942614" cy="645527"/>
          </a:xfrm>
        </p:spPr>
        <p:txBody>
          <a:bodyPr>
            <a:normAutofit fontScale="90000"/>
          </a:bodyPr>
          <a:lstStyle/>
          <a:p>
            <a:r>
              <a:rPr lang="en-PH" dirty="0">
                <a:solidFill>
                  <a:srgbClr val="FF0000"/>
                </a:solidFill>
              </a:rPr>
              <a:t>Changing the Regulatory Pillar</a:t>
            </a:r>
          </a:p>
        </p:txBody>
      </p:sp>
      <p:pic>
        <p:nvPicPr>
          <p:cNvPr id="1026" name="Picture 2" descr="http://www.results-pt.com/images/Temp/Blog/3%20pilla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381" y="1138872"/>
            <a:ext cx="9797238" cy="57132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37658" y="2276336"/>
            <a:ext cx="8719456" cy="3046988"/>
          </a:xfrm>
          <a:prstGeom prst="rect">
            <a:avLst/>
          </a:prstGeom>
          <a:solidFill>
            <a:srgbClr val="FFFF00"/>
          </a:solidFill>
        </p:spPr>
        <p:txBody>
          <a:bodyPr wrap="square" rtlCol="0">
            <a:spAutoFit/>
          </a:bodyPr>
          <a:lstStyle>
            <a:defPPr>
              <a:defRPr lang="en-US"/>
            </a:defPPr>
            <a:lvl1pPr>
              <a:defRPr sz="2800">
                <a:solidFill>
                  <a:srgbClr val="FF0000"/>
                </a:solidFill>
              </a:defRPr>
            </a:lvl1pPr>
          </a:lstStyle>
          <a:p>
            <a:r>
              <a:rPr lang="en-PH" dirty="0"/>
              <a:t>Advocacy for change in corporate laws and rules</a:t>
            </a:r>
          </a:p>
          <a:p>
            <a:pPr marL="457200" indent="-457200">
              <a:buFont typeface="Arial" panose="020B0604020202020204" pitchFamily="34" charset="0"/>
              <a:buChar char="•"/>
            </a:pPr>
            <a:r>
              <a:rPr lang="en-PH" dirty="0"/>
              <a:t>Collaboration with the Shareholders Association of the Philippines (</a:t>
            </a:r>
            <a:r>
              <a:rPr lang="en-PH" dirty="0" err="1"/>
              <a:t>SharePHIL</a:t>
            </a:r>
            <a:r>
              <a:rPr lang="en-PH" dirty="0"/>
              <a:t>)</a:t>
            </a:r>
          </a:p>
          <a:p>
            <a:pPr marL="457200" indent="-457200">
              <a:buFont typeface="Arial" panose="020B0604020202020204" pitchFamily="34" charset="0"/>
              <a:buChar char="•"/>
            </a:pPr>
            <a:r>
              <a:rPr lang="en-PH" dirty="0"/>
              <a:t>Inclusion of stakeholders in Code of Corporate Governance (2009)</a:t>
            </a:r>
          </a:p>
          <a:p>
            <a:pPr marL="457200" indent="-457200">
              <a:buFont typeface="Arial" panose="020B0604020202020204" pitchFamily="34" charset="0"/>
              <a:buChar char="•"/>
            </a:pPr>
            <a:r>
              <a:rPr lang="en-PH" dirty="0"/>
              <a:t>Adopted by the SEC in 2014 and then extended in 2017.</a:t>
            </a:r>
          </a:p>
          <a:p>
            <a:endParaRPr lang="en-PH" sz="2400" dirty="0"/>
          </a:p>
        </p:txBody>
      </p:sp>
    </p:spTree>
    <p:extLst>
      <p:ext uri="{BB962C8B-B14F-4D97-AF65-F5344CB8AC3E}">
        <p14:creationId xmlns:p14="http://schemas.microsoft.com/office/powerpoint/2010/main" val="3699700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942614" cy="645527"/>
          </a:xfrm>
        </p:spPr>
        <p:txBody>
          <a:bodyPr>
            <a:normAutofit fontScale="90000"/>
          </a:bodyPr>
          <a:lstStyle/>
          <a:p>
            <a:r>
              <a:rPr lang="en-PH" dirty="0">
                <a:solidFill>
                  <a:srgbClr val="FF0000"/>
                </a:solidFill>
              </a:rPr>
              <a:t>Changing the Cultural Pillar</a:t>
            </a:r>
          </a:p>
        </p:txBody>
      </p:sp>
      <p:pic>
        <p:nvPicPr>
          <p:cNvPr id="1026" name="Picture 2" descr="http://www.results-pt.com/images/Temp/Blog/3%20pilla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145" y="1179663"/>
            <a:ext cx="7858402" cy="45826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65146" y="2276336"/>
            <a:ext cx="8002485" cy="2923877"/>
          </a:xfrm>
          <a:prstGeom prst="rect">
            <a:avLst/>
          </a:prstGeom>
          <a:solidFill>
            <a:srgbClr val="FFFF00"/>
          </a:solidFill>
        </p:spPr>
        <p:txBody>
          <a:bodyPr wrap="square" rtlCol="0">
            <a:spAutoFit/>
          </a:bodyPr>
          <a:lstStyle>
            <a:defPPr>
              <a:defRPr lang="en-US"/>
            </a:defPPr>
            <a:lvl1pPr>
              <a:defRPr sz="2800">
                <a:solidFill>
                  <a:srgbClr val="FF0000"/>
                </a:solidFill>
              </a:defRPr>
            </a:lvl1pPr>
          </a:lstStyle>
          <a:p>
            <a:r>
              <a:rPr lang="en-PH" dirty="0"/>
              <a:t>Schools, associations, media need to debunk feudal ideas about property ownership as source of power and humans as instruments for profit maximization.  </a:t>
            </a:r>
          </a:p>
          <a:p>
            <a:endParaRPr lang="en-PH" dirty="0"/>
          </a:p>
          <a:p>
            <a:pPr marL="457200" indent="-457200">
              <a:buFont typeface="Arial" panose="020B0604020202020204" pitchFamily="34" charset="0"/>
              <a:buChar char="•"/>
            </a:pPr>
            <a:r>
              <a:rPr lang="en-PH" sz="2400" dirty="0"/>
              <a:t>Business Columns: Manila Times “Managing for Society” (since 2005) </a:t>
            </a:r>
          </a:p>
          <a:p>
            <a:pPr marL="457200" indent="-457200">
              <a:buFont typeface="Arial" panose="020B0604020202020204" pitchFamily="34" charset="0"/>
              <a:buChar char="•"/>
            </a:pPr>
            <a:r>
              <a:rPr lang="en-PH" sz="2400" dirty="0"/>
              <a:t>Media interviews:  Stakeholder capitalism (2020) </a:t>
            </a:r>
          </a:p>
        </p:txBody>
      </p:sp>
    </p:spTree>
    <p:extLst>
      <p:ext uri="{BB962C8B-B14F-4D97-AF65-F5344CB8AC3E}">
        <p14:creationId xmlns:p14="http://schemas.microsoft.com/office/powerpoint/2010/main" val="414164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Action Research</a:t>
            </a:r>
          </a:p>
        </p:txBody>
      </p:sp>
      <p:sp>
        <p:nvSpPr>
          <p:cNvPr id="3" name="Text Placeholder 2"/>
          <p:cNvSpPr>
            <a:spLocks noGrp="1"/>
          </p:cNvSpPr>
          <p:nvPr>
            <p:ph type="body" idx="1"/>
          </p:nvPr>
        </p:nvSpPr>
        <p:spPr/>
        <p:txBody>
          <a:bodyPr>
            <a:normAutofit lnSpcReduction="10000"/>
          </a:bodyPr>
          <a:lstStyle/>
          <a:p>
            <a:r>
              <a:rPr lang="en-US" dirty="0"/>
              <a:t>Action research “seeks to bring together action and reflection, theory and practice, in participation with others, in the pursuit of practical solutions to issues of pressing concern to people” (Reason &amp; Bradbury, 2001: 1). </a:t>
            </a:r>
          </a:p>
          <a:p>
            <a:r>
              <a:rPr lang="en-US" dirty="0"/>
              <a:t>Research and subject engagement:  Subjects and researchers be jointly responsible for developing and evaluating theory to ensure that the results of inquiry (1) reflect the knowledge created through the participative process and (2) help improve the social situation of the subjects (Lewin, 1946)</a:t>
            </a:r>
          </a:p>
          <a:p>
            <a:r>
              <a:rPr lang="en-US" dirty="0"/>
              <a:t>Instead of viewing relevance and rigor as a dilemma, both are positioned as primary and interwoven criteria for quality research (Eden &amp; Huxham, 1996).</a:t>
            </a:r>
          </a:p>
          <a:p>
            <a:pPr marL="152396" indent="0">
              <a:buNone/>
            </a:pPr>
            <a:endParaRPr lang="en-US" dirty="0"/>
          </a:p>
        </p:txBody>
      </p:sp>
    </p:spTree>
    <p:extLst>
      <p:ext uri="{BB962C8B-B14F-4D97-AF65-F5344CB8AC3E}">
        <p14:creationId xmlns:p14="http://schemas.microsoft.com/office/powerpoint/2010/main" val="133911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1101-CC04-44C6-B941-DEC87CB3C06C}"/>
              </a:ext>
            </a:extLst>
          </p:cNvPr>
          <p:cNvSpPr>
            <a:spLocks noGrp="1"/>
          </p:cNvSpPr>
          <p:nvPr>
            <p:ph type="title"/>
          </p:nvPr>
        </p:nvSpPr>
        <p:spPr/>
        <p:txBody>
          <a:bodyPr/>
          <a:lstStyle/>
          <a:p>
            <a:r>
              <a:rPr lang="en-US" dirty="0"/>
              <a:t>Critical Participatory Action Research</a:t>
            </a:r>
          </a:p>
        </p:txBody>
      </p:sp>
      <p:sp>
        <p:nvSpPr>
          <p:cNvPr id="3" name="Content Placeholder 2">
            <a:extLst>
              <a:ext uri="{FF2B5EF4-FFF2-40B4-BE49-F238E27FC236}">
                <a16:creationId xmlns:a16="http://schemas.microsoft.com/office/drawing/2014/main" id="{25029A5D-D6AE-4770-A79A-105F70FF7A6D}"/>
              </a:ext>
            </a:extLst>
          </p:cNvPr>
          <p:cNvSpPr>
            <a:spLocks noGrp="1"/>
          </p:cNvSpPr>
          <p:nvPr>
            <p:ph idx="1"/>
          </p:nvPr>
        </p:nvSpPr>
        <p:spPr/>
        <p:txBody>
          <a:bodyPr>
            <a:normAutofit lnSpcReduction="10000"/>
          </a:bodyPr>
          <a:lstStyle/>
          <a:p>
            <a:r>
              <a:rPr lang="en-US" dirty="0"/>
              <a:t>CPAR is a form of action research that “expresses a commitment to bring together broad social analyses, the self-reflective collective self-study of practice and transformational action to improve things” (</a:t>
            </a:r>
            <a:r>
              <a:rPr lang="en-US" dirty="0" err="1"/>
              <a:t>Kemmis</a:t>
            </a:r>
            <a:r>
              <a:rPr lang="en-US" dirty="0"/>
              <a:t>, et al., 2014, p. 27).  </a:t>
            </a:r>
          </a:p>
          <a:p>
            <a:r>
              <a:rPr lang="en-US" dirty="0"/>
              <a:t>CPAR has a long history of exposing the nature of disempowerment created in industrialized societies, and in recent times has incorporated an intersectional approach to understanding contemporary issues of injustice (</a:t>
            </a:r>
            <a:r>
              <a:rPr lang="en-US" dirty="0" err="1"/>
              <a:t>Kemmis</a:t>
            </a:r>
            <a:r>
              <a:rPr lang="en-US" dirty="0"/>
              <a:t>, et al. 2014; Torre, et al., 2011).  </a:t>
            </a:r>
          </a:p>
          <a:p>
            <a:r>
              <a:rPr lang="en-US" dirty="0"/>
              <a:t>In this regard, its intersectional nature makes it an appropriate approach for dismantling systems and structures that foster exclusion.</a:t>
            </a:r>
            <a:endParaRPr lang="en-PH" dirty="0"/>
          </a:p>
        </p:txBody>
      </p:sp>
    </p:spTree>
    <p:extLst>
      <p:ext uri="{BB962C8B-B14F-4D97-AF65-F5344CB8AC3E}">
        <p14:creationId xmlns:p14="http://schemas.microsoft.com/office/powerpoint/2010/main" val="13759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 1.2 Action research cycle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GB"/>
              <a:t>David Coghlan, Doing Action Research in Your Own Organisation 2014</a:t>
            </a:r>
          </a:p>
        </p:txBody>
      </p:sp>
      <p:pic>
        <p:nvPicPr>
          <p:cNvPr id="5" name="Picture 4"/>
          <p:cNvPicPr>
            <a:picLocks noChangeAspect="1"/>
          </p:cNvPicPr>
          <p:nvPr/>
        </p:nvPicPr>
        <p:blipFill>
          <a:blip r:embed="rId2"/>
          <a:stretch>
            <a:fillRect/>
          </a:stretch>
        </p:blipFill>
        <p:spPr>
          <a:xfrm>
            <a:off x="1981200" y="1597503"/>
            <a:ext cx="8229601" cy="4528660"/>
          </a:xfrm>
          <a:prstGeom prst="rect">
            <a:avLst/>
          </a:prstGeom>
        </p:spPr>
      </p:pic>
    </p:spTree>
    <p:extLst>
      <p:ext uri="{BB962C8B-B14F-4D97-AF65-F5344CB8AC3E}">
        <p14:creationId xmlns:p14="http://schemas.microsoft.com/office/powerpoint/2010/main" val="425632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864096"/>
          </a:xfrm>
        </p:spPr>
        <p:txBody>
          <a:bodyPr>
            <a:normAutofit fontScale="90000"/>
          </a:bodyPr>
          <a:lstStyle/>
          <a:p>
            <a:r>
              <a:rPr lang="en-US" dirty="0"/>
              <a:t>Fig. 1.3 Spiral of action research cycles</a:t>
            </a:r>
          </a:p>
        </p:txBody>
      </p:sp>
      <p:sp>
        <p:nvSpPr>
          <p:cNvPr id="4" name="Footer Placeholder 3"/>
          <p:cNvSpPr>
            <a:spLocks noGrp="1"/>
          </p:cNvSpPr>
          <p:nvPr>
            <p:ph type="ftr" sz="quarter" idx="11"/>
          </p:nvPr>
        </p:nvSpPr>
        <p:spPr/>
        <p:txBody>
          <a:bodyPr/>
          <a:lstStyle/>
          <a:p>
            <a:r>
              <a:rPr lang="en-GB"/>
              <a:t>David Coghlan, Doing Action Research in Your Own Organisation 2014</a:t>
            </a:r>
          </a:p>
        </p:txBody>
      </p:sp>
      <p:pic>
        <p:nvPicPr>
          <p:cNvPr id="5" name="Picture 4"/>
          <p:cNvPicPr>
            <a:picLocks noChangeAspect="1"/>
          </p:cNvPicPr>
          <p:nvPr/>
        </p:nvPicPr>
        <p:blipFill>
          <a:blip r:embed="rId2"/>
          <a:stretch>
            <a:fillRect/>
          </a:stretch>
        </p:blipFill>
        <p:spPr>
          <a:xfrm>
            <a:off x="1525834" y="836713"/>
            <a:ext cx="9142166" cy="6021288"/>
          </a:xfrm>
          <a:prstGeom prst="rect">
            <a:avLst/>
          </a:prstGeom>
        </p:spPr>
      </p:pic>
    </p:spTree>
    <p:extLst>
      <p:ext uri="{BB962C8B-B14F-4D97-AF65-F5344CB8AC3E}">
        <p14:creationId xmlns:p14="http://schemas.microsoft.com/office/powerpoint/2010/main" val="305615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8773-40A9-4826-B013-5AB4251AC4A2}"/>
              </a:ext>
            </a:extLst>
          </p:cNvPr>
          <p:cNvSpPr>
            <a:spLocks noGrp="1"/>
          </p:cNvSpPr>
          <p:nvPr>
            <p:ph type="title"/>
          </p:nvPr>
        </p:nvSpPr>
        <p:spPr/>
        <p:txBody>
          <a:bodyPr/>
          <a:lstStyle/>
          <a:p>
            <a:r>
              <a:rPr lang="en-PH" dirty="0"/>
              <a:t>Reflections and research questions</a:t>
            </a:r>
          </a:p>
        </p:txBody>
      </p:sp>
      <p:sp>
        <p:nvSpPr>
          <p:cNvPr id="3" name="Content Placeholder 2">
            <a:extLst>
              <a:ext uri="{FF2B5EF4-FFF2-40B4-BE49-F238E27FC236}">
                <a16:creationId xmlns:a16="http://schemas.microsoft.com/office/drawing/2014/main" id="{F45F8F6E-0F92-4904-B083-54C30CE29398}"/>
              </a:ext>
            </a:extLst>
          </p:cNvPr>
          <p:cNvSpPr>
            <a:spLocks noGrp="1"/>
          </p:cNvSpPr>
          <p:nvPr>
            <p:ph idx="1"/>
          </p:nvPr>
        </p:nvSpPr>
        <p:spPr/>
        <p:txBody>
          <a:bodyPr/>
          <a:lstStyle/>
          <a:p>
            <a:r>
              <a:rPr lang="en-PH" dirty="0"/>
              <a:t>What is the role of a business academic in social change?</a:t>
            </a:r>
          </a:p>
          <a:p>
            <a:r>
              <a:rPr lang="en-PH" dirty="0"/>
              <a:t>How can scholarly theory guide systemic change?</a:t>
            </a:r>
          </a:p>
          <a:p>
            <a:r>
              <a:rPr lang="en-PH" dirty="0"/>
              <a:t>How can academics engage and collaborate with business practitioners in transforming business practice for the common good?</a:t>
            </a:r>
          </a:p>
          <a:p>
            <a:r>
              <a:rPr lang="en-PH" dirty="0"/>
              <a:t>How can business students be prepared to practice business for social justice?</a:t>
            </a:r>
          </a:p>
        </p:txBody>
      </p:sp>
    </p:spTree>
    <p:extLst>
      <p:ext uri="{BB962C8B-B14F-4D97-AF65-F5344CB8AC3E}">
        <p14:creationId xmlns:p14="http://schemas.microsoft.com/office/powerpoint/2010/main" val="225901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CDE2529-098C-4789-81EA-93362F237B2F}"/>
              </a:ext>
            </a:extLst>
          </p:cNvPr>
          <p:cNvSpPr>
            <a:spLocks noGrp="1" noChangeArrowheads="1"/>
          </p:cNvSpPr>
          <p:nvPr>
            <p:ph type="title"/>
          </p:nvPr>
        </p:nvSpPr>
        <p:spPr/>
        <p:txBody>
          <a:bodyPr/>
          <a:lstStyle/>
          <a:p>
            <a:endParaRPr lang="en-PH" altLang="en-US"/>
          </a:p>
        </p:txBody>
      </p:sp>
      <p:sp>
        <p:nvSpPr>
          <p:cNvPr id="22531" name="Content Placeholder 2">
            <a:extLst>
              <a:ext uri="{FF2B5EF4-FFF2-40B4-BE49-F238E27FC236}">
                <a16:creationId xmlns:a16="http://schemas.microsoft.com/office/drawing/2014/main" id="{5E1EAE82-04E4-4CBA-A28D-3ED4577A1117}"/>
              </a:ext>
            </a:extLst>
          </p:cNvPr>
          <p:cNvSpPr>
            <a:spLocks noGrp="1" noChangeArrowheads="1"/>
          </p:cNvSpPr>
          <p:nvPr>
            <p:ph idx="1"/>
          </p:nvPr>
        </p:nvSpPr>
        <p:spPr/>
        <p:txBody>
          <a:bodyPr/>
          <a:lstStyle/>
          <a:p>
            <a:endParaRPr lang="en-PH" altLang="en-US"/>
          </a:p>
        </p:txBody>
      </p:sp>
      <p:pic>
        <p:nvPicPr>
          <p:cNvPr id="22532" name="Picture 3">
            <a:extLst>
              <a:ext uri="{FF2B5EF4-FFF2-40B4-BE49-F238E27FC236}">
                <a16:creationId xmlns:a16="http://schemas.microsoft.com/office/drawing/2014/main" id="{9F2FD94D-0852-40B1-AE07-13A234A47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33"/>
          <a:stretch>
            <a:fillRect/>
          </a:stretch>
        </p:blipFill>
        <p:spPr bwMode="auto">
          <a:xfrm>
            <a:off x="1524000" y="-20638"/>
            <a:ext cx="9144000"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a:extLst>
              <a:ext uri="{FF2B5EF4-FFF2-40B4-BE49-F238E27FC236}">
                <a16:creationId xmlns:a16="http://schemas.microsoft.com/office/drawing/2014/main" id="{CB9CC3D5-AEB2-4130-8979-6314F0CAF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975"/>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406A519-85DC-400D-90C4-ED5C834E55A0}"/>
              </a:ext>
            </a:extLst>
          </p:cNvPr>
          <p:cNvSpPr>
            <a:spLocks noGrp="1" noChangeArrowheads="1"/>
          </p:cNvSpPr>
          <p:nvPr>
            <p:ph type="title"/>
          </p:nvPr>
        </p:nvSpPr>
        <p:spPr>
          <a:xfrm>
            <a:off x="2152650" y="365127"/>
            <a:ext cx="7886700" cy="779462"/>
          </a:xfrm>
        </p:spPr>
        <p:txBody>
          <a:bodyPr/>
          <a:lstStyle/>
          <a:p>
            <a:r>
              <a:rPr lang="en-US" altLang="en-US" sz="3600" dirty="0"/>
              <a:t>The country’s slow poverty reduction rate</a:t>
            </a:r>
          </a:p>
        </p:txBody>
      </p:sp>
      <p:sp>
        <p:nvSpPr>
          <p:cNvPr id="26627" name="Content Placeholder 2">
            <a:extLst>
              <a:ext uri="{FF2B5EF4-FFF2-40B4-BE49-F238E27FC236}">
                <a16:creationId xmlns:a16="http://schemas.microsoft.com/office/drawing/2014/main" id="{476CA8D8-23F0-4CF8-96C7-6CC3195C2891}"/>
              </a:ext>
            </a:extLst>
          </p:cNvPr>
          <p:cNvSpPr>
            <a:spLocks noGrp="1" noChangeArrowheads="1"/>
          </p:cNvSpPr>
          <p:nvPr>
            <p:ph idx="1"/>
          </p:nvPr>
        </p:nvSpPr>
        <p:spPr/>
        <p:txBody>
          <a:bodyPr/>
          <a:lstStyle/>
          <a:p>
            <a:endParaRPr lang="en-US" altLang="en-US"/>
          </a:p>
        </p:txBody>
      </p:sp>
      <p:pic>
        <p:nvPicPr>
          <p:cNvPr id="26628" name="Picture 2" descr="Fruit and ruts - The Philippines has the most persistent poverty ...">
            <a:extLst>
              <a:ext uri="{FF2B5EF4-FFF2-40B4-BE49-F238E27FC236}">
                <a16:creationId xmlns:a16="http://schemas.microsoft.com/office/drawing/2014/main" id="{6DEF7852-9B6A-4DEA-95B3-902413457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7638"/>
            <a:ext cx="91440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1278</Words>
  <Application>Microsoft Office PowerPoint</Application>
  <PresentationFormat>Widescreen</PresentationFormat>
  <Paragraphs>146</Paragraphs>
  <Slides>25</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Calibri Light</vt:lpstr>
      <vt:lpstr>Times New Roman</vt:lpstr>
      <vt:lpstr>Office Theme</vt:lpstr>
      <vt:lpstr>PowerPoint Presentation</vt:lpstr>
      <vt:lpstr>KURT LEWIN: FOUNDER OF ACTION RESEARCH</vt:lpstr>
      <vt:lpstr>Understanding Action Research</vt:lpstr>
      <vt:lpstr>Critical Participatory Action Research</vt:lpstr>
      <vt:lpstr>Fig. 1.2 Action research cycle</vt:lpstr>
      <vt:lpstr>Fig. 1.3 Spiral of action research cycles</vt:lpstr>
      <vt:lpstr>Reflections and research questions</vt:lpstr>
      <vt:lpstr>PowerPoint Presentation</vt:lpstr>
      <vt:lpstr>The country’s slow poverty reduction rate</vt:lpstr>
      <vt:lpstr>PowerPoint Presentation</vt:lpstr>
      <vt:lpstr>The challenge of inclusive growth in the SDGs</vt:lpstr>
      <vt:lpstr>Developing a force-field diagram</vt:lpstr>
      <vt:lpstr>Mumford and Anjum causal vector model</vt:lpstr>
      <vt:lpstr>Causal model of inclusive business advocacy</vt:lpstr>
      <vt:lpstr>PowerPoint Presentation</vt:lpstr>
      <vt:lpstr>PowerPoint Presentation</vt:lpstr>
      <vt:lpstr>Institutional entrepreneurship theory supplement</vt:lpstr>
      <vt:lpstr>Non-inclusive business practice is institutionalized in the Philippines</vt:lpstr>
      <vt:lpstr>Institutional support for non-inclusive business practice</vt:lpstr>
      <vt:lpstr>Institutional entrepreneurship</vt:lpstr>
      <vt:lpstr>The theory</vt:lpstr>
      <vt:lpstr>PowerPoint Presentation</vt:lpstr>
      <vt:lpstr>Changing the Normative Pillar</vt:lpstr>
      <vt:lpstr>Changing the Regulatory Pillar</vt:lpstr>
      <vt:lpstr>Changing the Cultural Pillar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Advocating for inclusive corporate governance policy</dc:title>
  <dc:creator>Ben Teehankee</dc:creator>
  <cp:lastModifiedBy>Ben Teehankee</cp:lastModifiedBy>
  <cp:revision>35</cp:revision>
  <dcterms:created xsi:type="dcterms:W3CDTF">2021-05-08T17:07:48Z</dcterms:created>
  <dcterms:modified xsi:type="dcterms:W3CDTF">2022-07-03T16:39:34Z</dcterms:modified>
</cp:coreProperties>
</file>